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Lst>
  <p:sldSz cy="5143500" cx="9144000"/>
  <p:notesSz cx="6858000" cy="9144000"/>
  <p:embeddedFontLst>
    <p:embeddedFont>
      <p:font typeface="Merriweather Black"/>
      <p:bold r:id="rId59"/>
      <p:boldItalic r:id="rId60"/>
    </p:embeddedFont>
    <p:embeddedFont>
      <p:font typeface="Merriweather"/>
      <p:regular r:id="rId61"/>
      <p:bold r:id="rId62"/>
      <p:italic r:id="rId63"/>
      <p:boldItalic r:id="rId64"/>
    </p:embeddedFont>
    <p:embeddedFont>
      <p:font typeface="Open Sans"/>
      <p:regular r:id="rId65"/>
      <p:bold r:id="rId66"/>
      <p:italic r:id="rId67"/>
      <p:boldItalic r:id="rId6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Merriweather-bold.fntdata"/><Relationship Id="rId61" Type="http://schemas.openxmlformats.org/officeDocument/2006/relationships/font" Target="fonts/Merriweather-regular.fntdata"/><Relationship Id="rId20" Type="http://schemas.openxmlformats.org/officeDocument/2006/relationships/slide" Target="slides/slide15.xml"/><Relationship Id="rId64" Type="http://schemas.openxmlformats.org/officeDocument/2006/relationships/font" Target="fonts/Merriweather-boldItalic.fntdata"/><Relationship Id="rId63" Type="http://schemas.openxmlformats.org/officeDocument/2006/relationships/font" Target="fonts/Merriweather-italic.fntdata"/><Relationship Id="rId22" Type="http://schemas.openxmlformats.org/officeDocument/2006/relationships/slide" Target="slides/slide17.xml"/><Relationship Id="rId66" Type="http://schemas.openxmlformats.org/officeDocument/2006/relationships/font" Target="fonts/OpenSans-bold.fntdata"/><Relationship Id="rId21" Type="http://schemas.openxmlformats.org/officeDocument/2006/relationships/slide" Target="slides/slide16.xml"/><Relationship Id="rId65" Type="http://schemas.openxmlformats.org/officeDocument/2006/relationships/font" Target="fonts/OpenSans-regular.fntdata"/><Relationship Id="rId24" Type="http://schemas.openxmlformats.org/officeDocument/2006/relationships/slide" Target="slides/slide19.xml"/><Relationship Id="rId68" Type="http://schemas.openxmlformats.org/officeDocument/2006/relationships/font" Target="fonts/OpenSans-boldItalic.fntdata"/><Relationship Id="rId23" Type="http://schemas.openxmlformats.org/officeDocument/2006/relationships/slide" Target="slides/slide18.xml"/><Relationship Id="rId67" Type="http://schemas.openxmlformats.org/officeDocument/2006/relationships/font" Target="fonts/OpenSans-italic.fntdata"/><Relationship Id="rId60" Type="http://schemas.openxmlformats.org/officeDocument/2006/relationships/font" Target="fonts/MerriweatherBlack-boldItalic.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font" Target="fonts/MerriweatherBlack-bold.fntdata"/><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Viasat_hack"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picussecurity.com/resource/blog/ivanti-cve-2023-46805-and-cve-2024-21887-zero-day-vulnerabilities" TargetMode="External"/><Relationship Id="rId3" Type="http://schemas.openxmlformats.org/officeDocument/2006/relationships/hyperlink" Target="https://www.cisa.gov/news-events/news/cisa-issues-emergency-directive-requiring-federal-agencies-mitigate-ivanti-connect-secure-and-policy"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dition.cnn.com/2024/03/29/europe/poland-tusk-europe-pre-war-russia-ukraine-intl/index.html" TargetMode="Externa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ngendael.org/publication/too-late-act-europes-quest-cloud-sovereignty" TargetMode="External"/><Relationship Id="rId3" Type="http://schemas.openxmlformats.org/officeDocument/2006/relationships/hyperlink" Target="https://berthub.eu/articles/posts/cloud-naive-europe-and-the-megascaler/" TargetMode="Externa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ature.com/articles/s41597-022-01179-8" TargetMode="Externa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politico.eu/article/intelligence-watchdog-bert-hubert-netherlands-hacking-cyber-law/"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19acef0bddd_0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19acef0bddd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19acef0bddd_0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19acef0bddd_0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https://en.wikipedia.org/wiki/Viasat_hack</a:t>
            </a:r>
            <a:r>
              <a:rPr lang="en"/>
              <a:t>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2dbf54d89e7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2dbf54d89e7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2dbf54d89e7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2dbf54d89e7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https://en.wikipedia.org/wiki/Sound-powered_telephone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2dbf54d89e7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2dbf54d89e7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https://www.gld.nl/nieuws/8135427/kijken-mag-nu-want-geheime-atoombunker-voldoet-alleen-nog-als-erfgoed</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2dbd448ad30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2dbd448ad30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2dbf54d89e7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2dbf54d89e7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2dbf54d89e7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2dbf54d89e7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2dbf54d89e7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2dbf54d89e7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2dbf54d89e7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2dbf54d89e7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2dbf54d89e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2dbf54d89e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2dbf54d89e7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2dbf54d89e7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2dbf54d89e7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2dbf54d89e7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2dbd448ad30_0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2dbd448ad30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2dbf54d89e7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2dbf54d89e7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2dbf54d89e7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2dbf54d89e7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2dbf54d89e7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2dbf54d89e7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https://berthub.eu/articles/posts/5g-elephant-in-the-room/</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2dbf54d89e7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2dbf54d89e7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https://berthub.eu/articles/posts/5g-elephant-in-the-room/</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2dbf54d89e7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2dbf54d89e7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2dbf54d89e7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2dbf54d89e7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2dbf54d89e7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2dbf54d89e7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2dbf54d89e7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2dbf54d89e7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2cdcc5859ce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2cdcc5859ce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Waarom moet JOOST dit doen?? Dit is heel laaghangend fruit. Te vinden als bijbaan. En toch blijft het maar zo.</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2cdcc5859ce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2cdcc5859ce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Een van de zeldzame gevallen waarin de Nederlandse overheid bekende gehackt te zijn. Wel goed dat ze dit deden, en ook de leverancier bekend maakten.</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2cdcc5859ce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2cdcc5859ce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Men noemt hier diverse andere leveranciers waar je mee op moet passen. Zijn klinkende namen.</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2cdcc5859ce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2cdcc5859ce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Vreemd genoeg blijft iedereen deze lekke spullen kopen.</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2cdcc5859ce_0_1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2cdcc5859ce_0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2cdcc5859ce_0_1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2cdcc5859ce_0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2cdcc5859ce_0_1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2cdcc5859ce_0_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Deze software wordt gebruikt door helpdesks om computers op afstand mee over te nemen. Het bleek dat als je een “/” toevoegde bovenin je het wachtwoord mocht veranderen. En zo kan je een heel bedrijf overnemen. En een / toevoegen is geen heel bijzondere hacktechniek.</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2cdcc5859ce_0_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2cdcc5859ce_0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GitLab bewaren bedrijven en overheden de broncode van applicaties. Als je je wachtwoord vergeten bent kan je hier een link opvragen om een nieuw wachtwoord in te stellen. Maar..</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2cdcc5859ce_0_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2cdcc5859ce_0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Maar bleek dat als je TWEE email adressen opgaf het systeem het eerste email adres controleerde of het de goeie was. En daarna stuurde hij de “reset je wachtwoord link” naar het tweede email adres. Wat dan van een hacker kan zijn. Super spannende hack techniek.</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2cdcc5859ce_0_2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2cdcc5859ce_0_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https://www.picussecurity.com/resource/blog/ivanti-cve-2023-46805-and-cve-2024-21887-zero-day-vulnerabilities</a:t>
            </a:r>
            <a:r>
              <a:rPr lang="en"/>
              <a:t> - inmiddels verboden door de US overheid, maar wij gaan er mee door. </a:t>
            </a:r>
            <a:r>
              <a:rPr lang="en" u="sng">
                <a:solidFill>
                  <a:schemeClr val="hlink"/>
                </a:solidFill>
                <a:hlinkClick r:id="rId3"/>
              </a:rPr>
              <a:t>https://www.cisa.gov/news-events/news/cisa-issues-emergency-directive-requiring-federal-agencies-mitigate-ivanti-connect-secure-and-policy</a:t>
            </a:r>
            <a:r>
              <a:rPr lang="en"/>
              <a:t> - je komt pas bij Ivanti als je al 1 wachtwoord ingevuld hebt, maar daarna is het prijsschieten.</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2dbf54d89e7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2dbf54d89e7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https://edition.cnn.com/2024/03/29/europe/poland-tusk-europe-pre-war-russia-ukraine-intl/index.html</a:t>
            </a:r>
            <a:r>
              <a:rPr lang="en"/>
              <a:t>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2cdcc5859ce_0_2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2cdcc5859ce_0_2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2cdcc5859ce_0_2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2cdcc5859ce_0_2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Oeps. Microsoft vertelde hier dat hackers met een super geavanceerde truc binnengekomen waren, via een “crash dump”.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2cdcc5859ce_0_2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2cdcc5859ce_0_2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Microsoft laat weten dat ze nog steeds gehacked zijn.</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2cdcc5859ce_0_2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2cdcc5859ce_0_2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https://www.washingtonpost.com/national-security/2024/04/02/microsoft-cyber-china-hack-report/</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2dbf54d89e7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2dbf54d89e7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https://www.clingendael.org/publication/too-late-act-europes-quest-cloud-sovereignty</a:t>
            </a:r>
            <a:r>
              <a:rPr lang="en"/>
              <a:t> </a:t>
            </a:r>
            <a:r>
              <a:rPr lang="en" u="sng">
                <a:solidFill>
                  <a:schemeClr val="hlink"/>
                </a:solidFill>
                <a:hlinkClick r:id="rId3"/>
              </a:rPr>
              <a:t>https://berthub.eu/articles/posts/cloud-naive-europe-and-the-megascaler/</a:t>
            </a:r>
            <a:r>
              <a:rPr lang="en"/>
              <a:t>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2dbf54d89e7_0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2dbf54d89e7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https://berthub.eu/articles/posts/your-tech-my-tech/</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2dbf54d89e7_0_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2dbf54d89e7_0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2dbf54d89e7_0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2dbf54d89e7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2dbd448ad30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2dbd448ad30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2dbf54d89e7_0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2dbf54d89e7_0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19acef0bddd_0_0: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19acef0bdd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Things I have done - only interesting to put my (strong) claims on later pages in context.  I failed in my studies of physics, launched an unsuccessful startup (PowerDNS), and when that did not go well joined Dutch intelligence &amp; security agency AIVD. From there I went on to develop software for police and intelligence agencies, while PowerDNS went on. After Fox-IT I did DNA research in Delft again, and then focused on PowerDNS again. After that, I became a regulator of Dutch intelligence services for 2 years. During this time I managed to get my DNA paper published in Nat. Scientific Data. </a:t>
            </a:r>
            <a:r>
              <a:rPr lang="en" u="sng">
                <a:solidFill>
                  <a:schemeClr val="hlink"/>
                </a:solidFill>
                <a:hlinkClick r:id="rId2"/>
              </a:rPr>
              <a:t>https://www.nature.com/articles/s41597-022-01179-8</a:t>
            </a:r>
            <a:r>
              <a:rPr lang="en"/>
              <a:t>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2dbf54d89e7_0_1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2dbf54d89e7_0_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2dbd448ad30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2dbd448ad30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2dbf54d89e7_0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2dbf54d89e7_0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2dbf54d89e7_0_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2dbf54d89e7_0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19acef0bddd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19acef0bddd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committee that regulates the Dutch intelligence and security agencies is/was unique in that it employs technical specialists at the heart of a place that in most countries only features lawyers. If you work at a department that studies policy and technology, this should warm your heart! </a:t>
            </a:r>
            <a:r>
              <a:rPr lang="en" u="sng">
                <a:solidFill>
                  <a:schemeClr val="hlink"/>
                </a:solidFill>
                <a:hlinkClick r:id="rId2"/>
              </a:rPr>
              <a:t>https://www.politico.eu/article/intelligence-watchdog-bert-hubert-netherlands-hacking-cyber-law/</a:t>
            </a:r>
            <a:r>
              <a:rPr lang="en"/>
              <a:t> has some stuff on this committee.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2dbf54d89e7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2dbf54d89e7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2dbf54d89e7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2dbf54d89e7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https://berthub.eu/articles/posts/eu-cra-secure-coding-solution/</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2dbf54d89e7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2dbf54d89e7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mailto:bert@hubertnet.nl" TargetMode="Externa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3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46.jpg"/><Relationship Id="rId4" Type="http://schemas.openxmlformats.org/officeDocument/2006/relationships/image" Target="../media/image66.png"/><Relationship Id="rId5"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21.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5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4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23.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3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5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24.png"/><Relationship Id="rId4" Type="http://schemas.openxmlformats.org/officeDocument/2006/relationships/image" Target="../media/image26.png"/><Relationship Id="rId5"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40.png"/><Relationship Id="rId4" Type="http://schemas.openxmlformats.org/officeDocument/2006/relationships/image" Target="../media/image24.png"/><Relationship Id="rId10" Type="http://schemas.openxmlformats.org/officeDocument/2006/relationships/image" Target="../media/image36.png"/><Relationship Id="rId9" Type="http://schemas.openxmlformats.org/officeDocument/2006/relationships/image" Target="../media/image34.png"/><Relationship Id="rId5" Type="http://schemas.openxmlformats.org/officeDocument/2006/relationships/image" Target="../media/image26.png"/><Relationship Id="rId6" Type="http://schemas.openxmlformats.org/officeDocument/2006/relationships/image" Target="../media/image30.png"/><Relationship Id="rId7" Type="http://schemas.openxmlformats.org/officeDocument/2006/relationships/image" Target="../media/image32.png"/><Relationship Id="rId8" Type="http://schemas.openxmlformats.org/officeDocument/2006/relationships/image" Target="../media/image3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 Id="rId3" Type="http://schemas.openxmlformats.org/officeDocument/2006/relationships/image" Target="../media/image38.pn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image" Target="../media/image35.pn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image" Target="../media/image5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3.xml"/><Relationship Id="rId3" Type="http://schemas.openxmlformats.org/officeDocument/2006/relationships/image" Target="../media/image42.png"/><Relationship Id="rId4" Type="http://schemas.openxmlformats.org/officeDocument/2006/relationships/image" Target="../media/image38.png"/><Relationship Id="rId5" Type="http://schemas.openxmlformats.org/officeDocument/2006/relationships/image" Target="../media/image4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4.xml"/><Relationship Id="rId3" Type="http://schemas.openxmlformats.org/officeDocument/2006/relationships/image" Target="../media/image6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5.xml"/><Relationship Id="rId3" Type="http://schemas.openxmlformats.org/officeDocument/2006/relationships/image" Target="../media/image5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6.xml"/><Relationship Id="rId3" Type="http://schemas.openxmlformats.org/officeDocument/2006/relationships/image" Target="../media/image4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7.xml"/><Relationship Id="rId3" Type="http://schemas.openxmlformats.org/officeDocument/2006/relationships/image" Target="../media/image4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8.xml"/><Relationship Id="rId3" Type="http://schemas.openxmlformats.org/officeDocument/2006/relationships/image" Target="../media/image51.png"/><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9.xml"/><Relationship Id="rId3" Type="http://schemas.openxmlformats.org/officeDocument/2006/relationships/image" Target="../media/image54.png"/><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1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1.xml"/><Relationship Id="rId3" Type="http://schemas.openxmlformats.org/officeDocument/2006/relationships/image" Target="../media/image6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2.xml"/><Relationship Id="rId3" Type="http://schemas.openxmlformats.org/officeDocument/2006/relationships/image" Target="../media/image5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3.xml"/><Relationship Id="rId3" Type="http://schemas.openxmlformats.org/officeDocument/2006/relationships/image" Target="../media/image4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65.png"/><Relationship Id="rId4" Type="http://schemas.openxmlformats.org/officeDocument/2006/relationships/image" Target="../media/image62.png"/><Relationship Id="rId5" Type="http://schemas.openxmlformats.org/officeDocument/2006/relationships/image" Target="../media/image6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5.xml"/><Relationship Id="rId3" Type="http://schemas.openxmlformats.org/officeDocument/2006/relationships/image" Target="../media/image57.png"/><Relationship Id="rId4" Type="http://schemas.openxmlformats.org/officeDocument/2006/relationships/image" Target="../media/image6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8.xml"/><Relationship Id="rId3" Type="http://schemas.openxmlformats.org/officeDocument/2006/relationships/image" Target="../media/image6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2.png"/><Relationship Id="rId11" Type="http://schemas.openxmlformats.org/officeDocument/2006/relationships/image" Target="../media/image6.png"/><Relationship Id="rId10" Type="http://schemas.openxmlformats.org/officeDocument/2006/relationships/image" Target="../media/image5.png"/><Relationship Id="rId12" Type="http://schemas.openxmlformats.org/officeDocument/2006/relationships/image" Target="../media/image7.png"/><Relationship Id="rId9" Type="http://schemas.openxmlformats.org/officeDocument/2006/relationships/image" Target="../media/image18.png"/><Relationship Id="rId5" Type="http://schemas.openxmlformats.org/officeDocument/2006/relationships/image" Target="../media/image8.png"/><Relationship Id="rId6" Type="http://schemas.openxmlformats.org/officeDocument/2006/relationships/image" Target="../media/image22.png"/><Relationship Id="rId7" Type="http://schemas.openxmlformats.org/officeDocument/2006/relationships/image" Target="../media/image4.png"/><Relationship Id="rId8"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1.xml"/><Relationship Id="rId3" Type="http://schemas.openxmlformats.org/officeDocument/2006/relationships/image" Target="../media/image6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hyperlink" Target="mailto:bert@hubertnet.nl" TargetMode="Externa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18.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16.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474625"/>
            <a:ext cx="8520600" cy="20526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latin typeface="Merriweather Black"/>
                <a:ea typeface="Merriweather Black"/>
                <a:cs typeface="Merriweather Black"/>
                <a:sym typeface="Merriweather Black"/>
              </a:rPr>
              <a:t> Cyber Security and Society: a pre-war reality check</a:t>
            </a:r>
            <a:endParaRPr>
              <a:latin typeface="Merriweather Black"/>
              <a:ea typeface="Merriweather Black"/>
              <a:cs typeface="Merriweather Black"/>
              <a:sym typeface="Merriweather Black"/>
            </a:endParaRPr>
          </a:p>
        </p:txBody>
      </p:sp>
      <p:sp>
        <p:nvSpPr>
          <p:cNvPr id="55" name="Google Shape;55;p13"/>
          <p:cNvSpPr txBox="1"/>
          <p:nvPr>
            <p:ph idx="1" type="subTitle"/>
          </p:nvPr>
        </p:nvSpPr>
        <p:spPr>
          <a:xfrm>
            <a:off x="311700" y="1462525"/>
            <a:ext cx="8520600" cy="792600"/>
          </a:xfrm>
          <a:prstGeom prst="rect">
            <a:avLst/>
          </a:prstGeom>
        </p:spPr>
        <p:txBody>
          <a:bodyPr anchorCtr="0" anchor="t" bIns="91425" lIns="91425" spcFirstLastPara="1" rIns="91425" wrap="square" tIns="91425">
            <a:normAutofit fontScale="85000" lnSpcReduction="20000"/>
          </a:bodyPr>
          <a:lstStyle/>
          <a:p>
            <a:pPr indent="0" lvl="0" marL="0" rtl="0" algn="ctr">
              <a:spcBef>
                <a:spcPts val="0"/>
              </a:spcBef>
              <a:spcAft>
                <a:spcPts val="0"/>
              </a:spcAft>
              <a:buNone/>
            </a:pPr>
            <a:r>
              <a:rPr lang="en">
                <a:latin typeface="Merriweather"/>
                <a:ea typeface="Merriweather"/>
                <a:cs typeface="Merriweather"/>
                <a:sym typeface="Merriweather"/>
              </a:rPr>
              <a:t>Bert Hubert / </a:t>
            </a:r>
            <a:r>
              <a:rPr lang="en" u="sng">
                <a:solidFill>
                  <a:schemeClr val="hlink"/>
                </a:solidFill>
                <a:latin typeface="Merriweather"/>
                <a:ea typeface="Merriweather"/>
                <a:cs typeface="Merriweather"/>
                <a:sym typeface="Merriweather"/>
                <a:hlinkClick r:id="rId3"/>
              </a:rPr>
              <a:t>bert@hubertnet.nl</a:t>
            </a:r>
            <a:endParaRPr>
              <a:latin typeface="Merriweather"/>
              <a:ea typeface="Merriweather"/>
              <a:cs typeface="Merriweather"/>
              <a:sym typeface="Merriweather"/>
            </a:endParaRPr>
          </a:p>
          <a:p>
            <a:pPr indent="0" lvl="0" marL="0" rtl="0" algn="ctr">
              <a:spcBef>
                <a:spcPts val="0"/>
              </a:spcBef>
              <a:spcAft>
                <a:spcPts val="0"/>
              </a:spcAft>
              <a:buNone/>
            </a:pPr>
            <a:r>
              <a:rPr lang="en">
                <a:latin typeface="Merriweather"/>
                <a:ea typeface="Merriweather"/>
                <a:cs typeface="Merriweather"/>
                <a:sym typeface="Merriweather"/>
              </a:rPr>
              <a:t>https://berthub.eu/prewar</a:t>
            </a:r>
            <a:endParaRPr>
              <a:latin typeface="Merriweather"/>
              <a:ea typeface="Merriweather"/>
              <a:cs typeface="Merriweather"/>
              <a:sym typeface="Merriweather"/>
            </a:endParaRPr>
          </a:p>
        </p:txBody>
      </p:sp>
      <p:pic>
        <p:nvPicPr>
          <p:cNvPr id="56" name="Google Shape;56;p13"/>
          <p:cNvPicPr preferRelativeResize="0"/>
          <p:nvPr/>
        </p:nvPicPr>
        <p:blipFill>
          <a:blip r:embed="rId4">
            <a:alphaModFix/>
          </a:blip>
          <a:stretch>
            <a:fillRect/>
          </a:stretch>
        </p:blipFill>
        <p:spPr>
          <a:xfrm>
            <a:off x="3159012" y="2317525"/>
            <a:ext cx="2825976" cy="282597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pic>
        <p:nvPicPr>
          <p:cNvPr id="120" name="Google Shape;120;p22"/>
          <p:cNvPicPr preferRelativeResize="0"/>
          <p:nvPr/>
        </p:nvPicPr>
        <p:blipFill>
          <a:blip r:embed="rId3">
            <a:alphaModFix/>
          </a:blip>
          <a:stretch>
            <a:fillRect/>
          </a:stretch>
        </p:blipFill>
        <p:spPr>
          <a:xfrm>
            <a:off x="818100" y="24950"/>
            <a:ext cx="7574116" cy="50936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23"/>
          <p:cNvSpPr txBox="1"/>
          <p:nvPr/>
        </p:nvSpPr>
        <p:spPr>
          <a:xfrm>
            <a:off x="0" y="2389500"/>
            <a:ext cx="8326800" cy="3266100"/>
          </a:xfrm>
          <a:prstGeom prst="rect">
            <a:avLst/>
          </a:prstGeom>
          <a:noFill/>
          <a:ln>
            <a:noFill/>
          </a:ln>
        </p:spPr>
        <p:txBody>
          <a:bodyPr anchorCtr="0" anchor="t" bIns="91425" lIns="91425" spcFirstLastPara="1" rIns="91425" wrap="square" tIns="91425">
            <a:spAutoFit/>
          </a:bodyPr>
          <a:lstStyle/>
          <a:p>
            <a:pPr indent="0" lvl="0" marL="0" rtl="0" algn="l">
              <a:lnSpc>
                <a:spcPct val="131579"/>
              </a:lnSpc>
              <a:spcBef>
                <a:spcPts val="1500"/>
              </a:spcBef>
              <a:spcAft>
                <a:spcPts val="0"/>
              </a:spcAft>
              <a:buNone/>
            </a:pPr>
            <a:r>
              <a:rPr lang="en" sz="1750">
                <a:solidFill>
                  <a:srgbClr val="0B0C0C"/>
                </a:solidFill>
                <a:highlight>
                  <a:srgbClr val="FFFFFF"/>
                </a:highlight>
              </a:rPr>
              <a:t>On 24 February, a cyber-attack against Viasat began approximately 1 hour before Russia launched its major invasion of Ukraine. Although the primary target is believed to have been the Ukrainian military, other customers were affected, including personal and commercial internet users. Wind farms in central Europe and internet users were also affected.</a:t>
            </a:r>
            <a:endParaRPr sz="1750">
              <a:solidFill>
                <a:srgbClr val="0B0C0C"/>
              </a:solidFill>
              <a:highlight>
                <a:srgbClr val="FFFFFF"/>
              </a:highlight>
            </a:endParaRPr>
          </a:p>
          <a:p>
            <a:pPr indent="0" lvl="0" marL="0" rtl="0" algn="l">
              <a:lnSpc>
                <a:spcPct val="131579"/>
              </a:lnSpc>
              <a:spcBef>
                <a:spcPts val="1500"/>
              </a:spcBef>
              <a:spcAft>
                <a:spcPts val="0"/>
              </a:spcAft>
              <a:buNone/>
            </a:pPr>
            <a:r>
              <a:rPr lang="en" sz="1750">
                <a:solidFill>
                  <a:srgbClr val="0B0C0C"/>
                </a:solidFill>
                <a:highlight>
                  <a:srgbClr val="FFFFFF"/>
                </a:highlight>
              </a:rPr>
              <a:t>Viasat has said that “</a:t>
            </a:r>
            <a:r>
              <a:rPr b="1" lang="en" sz="1750">
                <a:solidFill>
                  <a:srgbClr val="0B0C0C"/>
                </a:solidFill>
                <a:highlight>
                  <a:srgbClr val="FFFFFF"/>
                </a:highlight>
              </a:rPr>
              <a:t>tens of thousands of terminals have been damaged, made inoperable and cannot be repaired.</a:t>
            </a:r>
            <a:r>
              <a:rPr lang="en" sz="1750">
                <a:solidFill>
                  <a:srgbClr val="0B0C0C"/>
                </a:solidFill>
                <a:highlight>
                  <a:srgbClr val="FFFFFF"/>
                </a:highlight>
              </a:rPr>
              <a:t>”</a:t>
            </a:r>
            <a:endParaRPr sz="1750">
              <a:solidFill>
                <a:srgbClr val="0B0C0C"/>
              </a:solidFill>
              <a:highlight>
                <a:srgbClr val="FFFFFF"/>
              </a:highlight>
            </a:endParaRPr>
          </a:p>
          <a:p>
            <a:pPr indent="0" lvl="0" marL="0" rtl="0" algn="l">
              <a:lnSpc>
                <a:spcPct val="115000"/>
              </a:lnSpc>
              <a:spcBef>
                <a:spcPts val="1500"/>
              </a:spcBef>
              <a:spcAft>
                <a:spcPts val="0"/>
              </a:spcAft>
              <a:buNone/>
            </a:pPr>
            <a:r>
              <a:t/>
            </a:r>
            <a:endParaRPr>
              <a:solidFill>
                <a:schemeClr val="dk1"/>
              </a:solidFill>
            </a:endParaRPr>
          </a:p>
        </p:txBody>
      </p:sp>
      <p:pic>
        <p:nvPicPr>
          <p:cNvPr id="126" name="Google Shape;126;p23"/>
          <p:cNvPicPr preferRelativeResize="0"/>
          <p:nvPr/>
        </p:nvPicPr>
        <p:blipFill>
          <a:blip r:embed="rId3">
            <a:alphaModFix/>
          </a:blip>
          <a:stretch>
            <a:fillRect/>
          </a:stretch>
        </p:blipFill>
        <p:spPr>
          <a:xfrm>
            <a:off x="2734650" y="103800"/>
            <a:ext cx="2857500" cy="18573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24"/>
          <p:cNvSpPr txBox="1"/>
          <p:nvPr/>
        </p:nvSpPr>
        <p:spPr>
          <a:xfrm>
            <a:off x="180400" y="219850"/>
            <a:ext cx="8636700" cy="4713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300">
                <a:solidFill>
                  <a:schemeClr val="dk2"/>
                </a:solidFill>
              </a:rPr>
              <a:t>When times are bad, you are (much more) on your own!</a:t>
            </a:r>
            <a:endParaRPr b="1" sz="23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368300" lvl="0" marL="457200" rtl="0" algn="l">
              <a:spcBef>
                <a:spcPts val="0"/>
              </a:spcBef>
              <a:spcAft>
                <a:spcPts val="0"/>
              </a:spcAft>
              <a:buClr>
                <a:schemeClr val="dk2"/>
              </a:buClr>
              <a:buSzPts val="2200"/>
              <a:buChar char="●"/>
            </a:pPr>
            <a:r>
              <a:rPr lang="en" sz="2200">
                <a:solidFill>
                  <a:schemeClr val="dk2"/>
                </a:solidFill>
              </a:rPr>
              <a:t>ROBUST: </a:t>
            </a:r>
            <a:r>
              <a:rPr b="1" lang="en" sz="2200">
                <a:solidFill>
                  <a:schemeClr val="dk2"/>
                </a:solidFill>
              </a:rPr>
              <a:t>Does not fall over by itself</a:t>
            </a:r>
            <a:endParaRPr b="1" sz="2200">
              <a:solidFill>
                <a:schemeClr val="dk2"/>
              </a:solidFill>
            </a:endParaRPr>
          </a:p>
          <a:p>
            <a:pPr indent="0" lvl="0" marL="0" rtl="0" algn="l">
              <a:spcBef>
                <a:spcPts val="0"/>
              </a:spcBef>
              <a:spcAft>
                <a:spcPts val="0"/>
              </a:spcAft>
              <a:buNone/>
            </a:pPr>
            <a:r>
              <a:t/>
            </a:r>
            <a:endParaRPr sz="2200">
              <a:solidFill>
                <a:schemeClr val="dk2"/>
              </a:solidFill>
            </a:endParaRPr>
          </a:p>
          <a:p>
            <a:pPr indent="0" lvl="0" marL="0" rtl="0" algn="l">
              <a:spcBef>
                <a:spcPts val="0"/>
              </a:spcBef>
              <a:spcAft>
                <a:spcPts val="0"/>
              </a:spcAft>
              <a:buNone/>
            </a:pPr>
            <a:r>
              <a:t/>
            </a:r>
            <a:endParaRPr sz="2200">
              <a:solidFill>
                <a:schemeClr val="dk2"/>
              </a:solidFill>
            </a:endParaRPr>
          </a:p>
          <a:p>
            <a:pPr indent="-368300" lvl="0" marL="457200" rtl="0" algn="l">
              <a:spcBef>
                <a:spcPts val="0"/>
              </a:spcBef>
              <a:spcAft>
                <a:spcPts val="0"/>
              </a:spcAft>
              <a:buClr>
                <a:schemeClr val="dk2"/>
              </a:buClr>
              <a:buSzPts val="2200"/>
              <a:buChar char="●"/>
            </a:pPr>
            <a:r>
              <a:rPr lang="en" sz="2200">
                <a:solidFill>
                  <a:schemeClr val="dk2"/>
                </a:solidFill>
              </a:rPr>
              <a:t>LIMITED/KNOWN DEPENDENCIES: </a:t>
            </a:r>
            <a:r>
              <a:rPr b="1" lang="en" sz="2200">
                <a:solidFill>
                  <a:schemeClr val="dk2"/>
                </a:solidFill>
              </a:rPr>
              <a:t>Does not need too much unknown stuff too far away</a:t>
            </a:r>
            <a:endParaRPr b="1" sz="2200">
              <a:solidFill>
                <a:schemeClr val="dk2"/>
              </a:solidFill>
            </a:endParaRPr>
          </a:p>
          <a:p>
            <a:pPr indent="0" lvl="0" marL="457200" rtl="0" algn="l">
              <a:spcBef>
                <a:spcPts val="0"/>
              </a:spcBef>
              <a:spcAft>
                <a:spcPts val="0"/>
              </a:spcAft>
              <a:buNone/>
            </a:pPr>
            <a:r>
              <a:t/>
            </a:r>
            <a:endParaRPr sz="2200">
              <a:solidFill>
                <a:schemeClr val="dk2"/>
              </a:solidFill>
            </a:endParaRPr>
          </a:p>
          <a:p>
            <a:pPr indent="0" lvl="0" marL="457200" rtl="0" algn="l">
              <a:spcBef>
                <a:spcPts val="0"/>
              </a:spcBef>
              <a:spcAft>
                <a:spcPts val="0"/>
              </a:spcAft>
              <a:buNone/>
            </a:pPr>
            <a:r>
              <a:t/>
            </a:r>
            <a:endParaRPr sz="2200">
              <a:solidFill>
                <a:schemeClr val="dk2"/>
              </a:solidFill>
            </a:endParaRPr>
          </a:p>
          <a:p>
            <a:pPr indent="-368300" lvl="0" marL="457200" rtl="0" algn="l">
              <a:spcBef>
                <a:spcPts val="0"/>
              </a:spcBef>
              <a:spcAft>
                <a:spcPts val="0"/>
              </a:spcAft>
              <a:buClr>
                <a:schemeClr val="dk2"/>
              </a:buClr>
              <a:buSzPts val="2200"/>
              <a:buChar char="●"/>
            </a:pPr>
            <a:r>
              <a:rPr lang="en" sz="2200">
                <a:solidFill>
                  <a:schemeClr val="dk2"/>
                </a:solidFill>
              </a:rPr>
              <a:t>OWNERSHIP/UNDERSTANDING: </a:t>
            </a:r>
            <a:r>
              <a:rPr b="1" lang="en" sz="2200">
                <a:solidFill>
                  <a:schemeClr val="dk2"/>
                </a:solidFill>
              </a:rPr>
              <a:t>If things break, you can improvise or fix things</a:t>
            </a:r>
            <a:endParaRPr b="1" sz="2200">
              <a:solidFill>
                <a:schemeClr val="dk2"/>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pic>
        <p:nvPicPr>
          <p:cNvPr id="136" name="Google Shape;136;p25"/>
          <p:cNvPicPr preferRelativeResize="0"/>
          <p:nvPr/>
        </p:nvPicPr>
        <p:blipFill>
          <a:blip r:embed="rId3">
            <a:alphaModFix/>
          </a:blip>
          <a:stretch>
            <a:fillRect/>
          </a:stretch>
        </p:blipFill>
        <p:spPr>
          <a:xfrm>
            <a:off x="0" y="0"/>
            <a:ext cx="3860043" cy="5143499"/>
          </a:xfrm>
          <a:prstGeom prst="rect">
            <a:avLst/>
          </a:prstGeom>
          <a:noFill/>
          <a:ln>
            <a:noFill/>
          </a:ln>
        </p:spPr>
      </p:pic>
      <p:sp>
        <p:nvSpPr>
          <p:cNvPr id="137" name="Google Shape;137;p25"/>
          <p:cNvSpPr txBox="1"/>
          <p:nvPr/>
        </p:nvSpPr>
        <p:spPr>
          <a:xfrm>
            <a:off x="4397225" y="1094100"/>
            <a:ext cx="4538100" cy="264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t>“</a:t>
            </a:r>
            <a:r>
              <a:rPr lang="en" sz="2000"/>
              <a:t>Many different types of equipment have attempted, </a:t>
            </a:r>
            <a:r>
              <a:rPr b="1" lang="en" sz="2000"/>
              <a:t>but have largely failed</a:t>
            </a:r>
            <a:r>
              <a:rPr lang="en" sz="2000"/>
              <a:t>, to replace the incredibly simple sound-powered telephones on ships. Due to the rugged, reliable and </a:t>
            </a:r>
            <a:r>
              <a:rPr b="1" lang="en" sz="2000"/>
              <a:t>power-free</a:t>
            </a:r>
            <a:r>
              <a:rPr lang="en" sz="2000"/>
              <a:t> nature of this equipment, it remains in use on all US military vessels.”</a:t>
            </a:r>
            <a:endParaRPr sz="20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pic>
        <p:nvPicPr>
          <p:cNvPr id="142" name="Google Shape;142;p26"/>
          <p:cNvPicPr preferRelativeResize="0"/>
          <p:nvPr/>
        </p:nvPicPr>
        <p:blipFill>
          <a:blip r:embed="rId3">
            <a:alphaModFix/>
          </a:blip>
          <a:stretch>
            <a:fillRect/>
          </a:stretch>
        </p:blipFill>
        <p:spPr>
          <a:xfrm>
            <a:off x="0" y="0"/>
            <a:ext cx="9144003" cy="514349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pic>
        <p:nvPicPr>
          <p:cNvPr id="147" name="Google Shape;147;p27"/>
          <p:cNvPicPr preferRelativeResize="0"/>
          <p:nvPr/>
        </p:nvPicPr>
        <p:blipFill>
          <a:blip r:embed="rId3">
            <a:alphaModFix/>
          </a:blip>
          <a:stretch>
            <a:fillRect/>
          </a:stretch>
        </p:blipFill>
        <p:spPr>
          <a:xfrm>
            <a:off x="62000" y="3653100"/>
            <a:ext cx="2709726" cy="1524224"/>
          </a:xfrm>
          <a:prstGeom prst="rect">
            <a:avLst/>
          </a:prstGeom>
          <a:noFill/>
          <a:ln>
            <a:noFill/>
          </a:ln>
        </p:spPr>
      </p:pic>
      <p:sp>
        <p:nvSpPr>
          <p:cNvPr id="148" name="Google Shape;148;p27"/>
          <p:cNvSpPr txBox="1"/>
          <p:nvPr/>
        </p:nvSpPr>
        <p:spPr>
          <a:xfrm>
            <a:off x="783600" y="1195150"/>
            <a:ext cx="3247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pic>
        <p:nvPicPr>
          <p:cNvPr id="149" name="Google Shape;149;p27"/>
          <p:cNvPicPr preferRelativeResize="0"/>
          <p:nvPr/>
        </p:nvPicPr>
        <p:blipFill>
          <a:blip r:embed="rId4">
            <a:alphaModFix/>
          </a:blip>
          <a:stretch>
            <a:fillRect/>
          </a:stretch>
        </p:blipFill>
        <p:spPr>
          <a:xfrm>
            <a:off x="1985687" y="33825"/>
            <a:ext cx="7158325" cy="5143499"/>
          </a:xfrm>
          <a:prstGeom prst="rect">
            <a:avLst/>
          </a:prstGeom>
          <a:noFill/>
          <a:ln>
            <a:noFill/>
          </a:ln>
        </p:spPr>
      </p:pic>
      <p:pic>
        <p:nvPicPr>
          <p:cNvPr id="150" name="Google Shape;150;p27"/>
          <p:cNvPicPr preferRelativeResize="0"/>
          <p:nvPr/>
        </p:nvPicPr>
        <p:blipFill>
          <a:blip r:embed="rId5">
            <a:alphaModFix/>
          </a:blip>
          <a:stretch>
            <a:fillRect/>
          </a:stretch>
        </p:blipFill>
        <p:spPr>
          <a:xfrm>
            <a:off x="62000" y="0"/>
            <a:ext cx="3382502" cy="14236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pic>
        <p:nvPicPr>
          <p:cNvPr id="155" name="Google Shape;155;p28"/>
          <p:cNvPicPr preferRelativeResize="0"/>
          <p:nvPr/>
        </p:nvPicPr>
        <p:blipFill>
          <a:blip r:embed="rId3">
            <a:alphaModFix/>
          </a:blip>
          <a:stretch>
            <a:fillRect/>
          </a:stretch>
        </p:blipFill>
        <p:spPr>
          <a:xfrm>
            <a:off x="381000" y="-5450"/>
            <a:ext cx="7964122" cy="51435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pic>
        <p:nvPicPr>
          <p:cNvPr id="160" name="Google Shape;160;p29"/>
          <p:cNvPicPr preferRelativeResize="0"/>
          <p:nvPr/>
        </p:nvPicPr>
        <p:blipFill>
          <a:blip r:embed="rId3">
            <a:alphaModFix/>
          </a:blip>
          <a:stretch>
            <a:fillRect/>
          </a:stretch>
        </p:blipFill>
        <p:spPr>
          <a:xfrm>
            <a:off x="152400" y="1447800"/>
            <a:ext cx="8839199" cy="203619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pic>
        <p:nvPicPr>
          <p:cNvPr id="165" name="Google Shape;165;p30"/>
          <p:cNvPicPr preferRelativeResize="0"/>
          <p:nvPr/>
        </p:nvPicPr>
        <p:blipFill>
          <a:blip r:embed="rId3">
            <a:alphaModFix/>
          </a:blip>
          <a:stretch>
            <a:fillRect/>
          </a:stretch>
        </p:blipFill>
        <p:spPr>
          <a:xfrm>
            <a:off x="0" y="0"/>
            <a:ext cx="4572000" cy="5127219"/>
          </a:xfrm>
          <a:prstGeom prst="rect">
            <a:avLst/>
          </a:prstGeom>
          <a:noFill/>
          <a:ln>
            <a:noFill/>
          </a:ln>
        </p:spPr>
      </p:pic>
      <p:pic>
        <p:nvPicPr>
          <p:cNvPr id="166" name="Google Shape;166;p30"/>
          <p:cNvPicPr preferRelativeResize="0"/>
          <p:nvPr/>
        </p:nvPicPr>
        <p:blipFill>
          <a:blip r:embed="rId4">
            <a:alphaModFix/>
          </a:blip>
          <a:stretch>
            <a:fillRect/>
          </a:stretch>
        </p:blipFill>
        <p:spPr>
          <a:xfrm>
            <a:off x="4538175" y="0"/>
            <a:ext cx="4718775" cy="48766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pic>
        <p:nvPicPr>
          <p:cNvPr id="171" name="Google Shape;171;p31"/>
          <p:cNvPicPr preferRelativeResize="0"/>
          <p:nvPr/>
        </p:nvPicPr>
        <p:blipFill>
          <a:blip r:embed="rId3">
            <a:alphaModFix/>
          </a:blip>
          <a:stretch>
            <a:fillRect/>
          </a:stretch>
        </p:blipFill>
        <p:spPr>
          <a:xfrm>
            <a:off x="685800" y="0"/>
            <a:ext cx="7650620" cy="5143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sp>
        <p:nvSpPr>
          <p:cNvPr id="61" name="Google Shape;61;p14"/>
          <p:cNvSpPr txBox="1"/>
          <p:nvPr/>
        </p:nvSpPr>
        <p:spPr>
          <a:xfrm>
            <a:off x="1035750" y="776100"/>
            <a:ext cx="7072500" cy="3591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6200">
                <a:solidFill>
                  <a:schemeClr val="dk1"/>
                </a:solidFill>
                <a:latin typeface="Merriweather"/>
                <a:ea typeface="Merriweather"/>
                <a:cs typeface="Merriweather"/>
                <a:sym typeface="Merriweather"/>
              </a:rPr>
              <a:t>First some important words from Donald T.</a:t>
            </a:r>
            <a:endParaRPr sz="6200">
              <a:solidFill>
                <a:schemeClr val="dk1"/>
              </a:solidFill>
              <a:latin typeface="Merriweather"/>
              <a:ea typeface="Merriweather"/>
              <a:cs typeface="Merriweather"/>
              <a:sym typeface="Merriweathe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pic>
        <p:nvPicPr>
          <p:cNvPr id="176" name="Google Shape;176;p32"/>
          <p:cNvPicPr preferRelativeResize="0"/>
          <p:nvPr/>
        </p:nvPicPr>
        <p:blipFill>
          <a:blip r:embed="rId3">
            <a:alphaModFix/>
          </a:blip>
          <a:stretch>
            <a:fillRect/>
          </a:stretch>
        </p:blipFill>
        <p:spPr>
          <a:xfrm>
            <a:off x="804357" y="0"/>
            <a:ext cx="7535286" cy="5143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pic>
        <p:nvPicPr>
          <p:cNvPr id="181" name="Google Shape;181;p33"/>
          <p:cNvPicPr preferRelativeResize="0"/>
          <p:nvPr/>
        </p:nvPicPr>
        <p:blipFill>
          <a:blip r:embed="rId3">
            <a:alphaModFix/>
          </a:blip>
          <a:stretch>
            <a:fillRect/>
          </a:stretch>
        </p:blipFill>
        <p:spPr>
          <a:xfrm>
            <a:off x="0" y="0"/>
            <a:ext cx="4049586" cy="5143500"/>
          </a:xfrm>
          <a:prstGeom prst="rect">
            <a:avLst/>
          </a:prstGeom>
          <a:noFill/>
          <a:ln>
            <a:noFill/>
          </a:ln>
        </p:spPr>
      </p:pic>
      <p:sp>
        <p:nvSpPr>
          <p:cNvPr id="182" name="Google Shape;182;p33"/>
          <p:cNvSpPr/>
          <p:nvPr/>
        </p:nvSpPr>
        <p:spPr>
          <a:xfrm>
            <a:off x="2480500" y="2514325"/>
            <a:ext cx="1437600" cy="1702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3" name="Google Shape;183;p33"/>
          <p:cNvSpPr txBox="1"/>
          <p:nvPr/>
        </p:nvSpPr>
        <p:spPr>
          <a:xfrm>
            <a:off x="4904600" y="0"/>
            <a:ext cx="2598900" cy="239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The stack is too high!</a:t>
            </a:r>
            <a:endParaRPr sz="1800">
              <a:solidFill>
                <a:schemeClr val="dk2"/>
              </a:solidFill>
            </a:endParaRPr>
          </a:p>
        </p:txBody>
      </p:sp>
      <p:pic>
        <p:nvPicPr>
          <p:cNvPr id="184" name="Google Shape;184;p33"/>
          <p:cNvPicPr preferRelativeResize="0"/>
          <p:nvPr/>
        </p:nvPicPr>
        <p:blipFill>
          <a:blip r:embed="rId4">
            <a:alphaModFix/>
          </a:blip>
          <a:stretch>
            <a:fillRect/>
          </a:stretch>
        </p:blipFill>
        <p:spPr>
          <a:xfrm>
            <a:off x="7124151" y="2514325"/>
            <a:ext cx="1973121" cy="262917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pic>
        <p:nvPicPr>
          <p:cNvPr id="189" name="Google Shape;189;p34"/>
          <p:cNvPicPr preferRelativeResize="0"/>
          <p:nvPr/>
        </p:nvPicPr>
        <p:blipFill>
          <a:blip r:embed="rId3">
            <a:alphaModFix/>
          </a:blip>
          <a:stretch>
            <a:fillRect/>
          </a:stretch>
        </p:blipFill>
        <p:spPr>
          <a:xfrm>
            <a:off x="0" y="1144775"/>
            <a:ext cx="9326952" cy="19819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pic>
        <p:nvPicPr>
          <p:cNvPr id="194" name="Google Shape;194;p35"/>
          <p:cNvPicPr preferRelativeResize="0"/>
          <p:nvPr/>
        </p:nvPicPr>
        <p:blipFill>
          <a:blip r:embed="rId3">
            <a:alphaModFix/>
          </a:blip>
          <a:stretch>
            <a:fillRect/>
          </a:stretch>
        </p:blipFill>
        <p:spPr>
          <a:xfrm>
            <a:off x="0" y="0"/>
            <a:ext cx="9144000" cy="514350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36"/>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So where are we?</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pic>
        <p:nvPicPr>
          <p:cNvPr id="204" name="Google Shape;204;p37"/>
          <p:cNvPicPr preferRelativeResize="0"/>
          <p:nvPr/>
        </p:nvPicPr>
        <p:blipFill>
          <a:blip r:embed="rId3">
            <a:alphaModFix/>
          </a:blip>
          <a:stretch>
            <a:fillRect/>
          </a:stretch>
        </p:blipFill>
        <p:spPr>
          <a:xfrm>
            <a:off x="0" y="0"/>
            <a:ext cx="9144001" cy="505516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38"/>
          <p:cNvSpPr txBox="1"/>
          <p:nvPr/>
        </p:nvSpPr>
        <p:spPr>
          <a:xfrm>
            <a:off x="0" y="0"/>
            <a:ext cx="9110100" cy="4548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050">
                <a:solidFill>
                  <a:schemeClr val="dk1"/>
                </a:solidFill>
                <a:highlight>
                  <a:srgbClr val="FFFFFF"/>
                </a:highlight>
                <a:latin typeface="Open Sans"/>
                <a:ea typeface="Open Sans"/>
                <a:cs typeface="Open Sans"/>
                <a:sym typeface="Open Sans"/>
              </a:rPr>
              <a:t>‘A</a:t>
            </a:r>
            <a:r>
              <a:rPr lang="en" sz="4050">
                <a:solidFill>
                  <a:schemeClr val="dk1"/>
                </a:solidFill>
                <a:highlight>
                  <a:srgbClr val="FFFFFF"/>
                </a:highlight>
                <a:latin typeface="Open Sans"/>
                <a:ea typeface="Open Sans"/>
                <a:cs typeface="Open Sans"/>
                <a:sym typeface="Open Sans"/>
              </a:rPr>
              <a:t>ny worries about “the Chinese” being able to disrupt our communications through backdoors ignore the fact that all they’d need to do to disrupt our communications.. </a:t>
            </a:r>
            <a:r>
              <a:rPr b="1" lang="en" sz="4050">
                <a:solidFill>
                  <a:schemeClr val="dk1"/>
                </a:solidFill>
                <a:highlight>
                  <a:srgbClr val="FFFFFF"/>
                </a:highlight>
                <a:latin typeface="Open Sans"/>
                <a:ea typeface="Open Sans"/>
                <a:cs typeface="Open Sans"/>
                <a:sym typeface="Open Sans"/>
              </a:rPr>
              <a:t>is to stop maintaining our networks for us!</a:t>
            </a:r>
            <a:r>
              <a:rPr lang="en" sz="4050">
                <a:solidFill>
                  <a:schemeClr val="dk1"/>
                </a:solidFill>
                <a:highlight>
                  <a:srgbClr val="FFFFFF"/>
                </a:highlight>
                <a:latin typeface="Open Sans"/>
                <a:ea typeface="Open Sans"/>
                <a:cs typeface="Open Sans"/>
                <a:sym typeface="Open Sans"/>
              </a:rPr>
              <a:t>’ (2020)</a:t>
            </a:r>
            <a:endParaRPr sz="41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pic>
        <p:nvPicPr>
          <p:cNvPr id="214" name="Google Shape;214;p39"/>
          <p:cNvPicPr preferRelativeResize="0"/>
          <p:nvPr/>
        </p:nvPicPr>
        <p:blipFill>
          <a:blip r:embed="rId3">
            <a:alphaModFix/>
          </a:blip>
          <a:stretch>
            <a:fillRect/>
          </a:stretch>
        </p:blipFill>
        <p:spPr>
          <a:xfrm>
            <a:off x="0" y="0"/>
            <a:ext cx="5310324" cy="1796650"/>
          </a:xfrm>
          <a:prstGeom prst="rect">
            <a:avLst/>
          </a:prstGeom>
          <a:noFill/>
          <a:ln>
            <a:noFill/>
          </a:ln>
        </p:spPr>
      </p:pic>
      <p:pic>
        <p:nvPicPr>
          <p:cNvPr id="215" name="Google Shape;215;p39"/>
          <p:cNvPicPr preferRelativeResize="0"/>
          <p:nvPr/>
        </p:nvPicPr>
        <p:blipFill>
          <a:blip r:embed="rId4">
            <a:alphaModFix/>
          </a:blip>
          <a:stretch>
            <a:fillRect/>
          </a:stretch>
        </p:blipFill>
        <p:spPr>
          <a:xfrm>
            <a:off x="152400" y="1949050"/>
            <a:ext cx="5083322" cy="3042050"/>
          </a:xfrm>
          <a:prstGeom prst="rect">
            <a:avLst/>
          </a:prstGeom>
          <a:noFill/>
          <a:ln>
            <a:noFill/>
          </a:ln>
        </p:spPr>
      </p:pic>
      <p:pic>
        <p:nvPicPr>
          <p:cNvPr id="216" name="Google Shape;216;p39"/>
          <p:cNvPicPr preferRelativeResize="0"/>
          <p:nvPr/>
        </p:nvPicPr>
        <p:blipFill>
          <a:blip r:embed="rId5">
            <a:alphaModFix/>
          </a:blip>
          <a:stretch>
            <a:fillRect/>
          </a:stretch>
        </p:blipFill>
        <p:spPr>
          <a:xfrm>
            <a:off x="5615124" y="890900"/>
            <a:ext cx="3528876" cy="352887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pic>
        <p:nvPicPr>
          <p:cNvPr id="221" name="Google Shape;221;p40"/>
          <p:cNvPicPr preferRelativeResize="0"/>
          <p:nvPr/>
        </p:nvPicPr>
        <p:blipFill>
          <a:blip r:embed="rId3">
            <a:alphaModFix/>
          </a:blip>
          <a:stretch>
            <a:fillRect/>
          </a:stretch>
        </p:blipFill>
        <p:spPr>
          <a:xfrm>
            <a:off x="1120531" y="0"/>
            <a:ext cx="6902938" cy="5143501"/>
          </a:xfrm>
          <a:prstGeom prst="rect">
            <a:avLst/>
          </a:prstGeom>
          <a:noFill/>
          <a:ln>
            <a:noFill/>
          </a:ln>
        </p:spPr>
      </p:pic>
      <p:pic>
        <p:nvPicPr>
          <p:cNvPr id="222" name="Google Shape;222;p40"/>
          <p:cNvPicPr preferRelativeResize="0"/>
          <p:nvPr/>
        </p:nvPicPr>
        <p:blipFill>
          <a:blip r:embed="rId4">
            <a:alphaModFix/>
          </a:blip>
          <a:stretch>
            <a:fillRect/>
          </a:stretch>
        </p:blipFill>
        <p:spPr>
          <a:xfrm>
            <a:off x="2073231" y="2249575"/>
            <a:ext cx="805404" cy="272489"/>
          </a:xfrm>
          <a:prstGeom prst="rect">
            <a:avLst/>
          </a:prstGeom>
          <a:noFill/>
          <a:ln>
            <a:noFill/>
          </a:ln>
        </p:spPr>
      </p:pic>
      <p:pic>
        <p:nvPicPr>
          <p:cNvPr id="223" name="Google Shape;223;p40"/>
          <p:cNvPicPr preferRelativeResize="0"/>
          <p:nvPr/>
        </p:nvPicPr>
        <p:blipFill>
          <a:blip r:embed="rId5">
            <a:alphaModFix/>
          </a:blip>
          <a:stretch>
            <a:fillRect/>
          </a:stretch>
        </p:blipFill>
        <p:spPr>
          <a:xfrm>
            <a:off x="2096345" y="2545178"/>
            <a:ext cx="770976" cy="461371"/>
          </a:xfrm>
          <a:prstGeom prst="rect">
            <a:avLst/>
          </a:prstGeom>
          <a:noFill/>
          <a:ln>
            <a:noFill/>
          </a:ln>
        </p:spPr>
      </p:pic>
      <p:pic>
        <p:nvPicPr>
          <p:cNvPr id="224" name="Google Shape;224;p40"/>
          <p:cNvPicPr preferRelativeResize="0"/>
          <p:nvPr/>
        </p:nvPicPr>
        <p:blipFill>
          <a:blip r:embed="rId6">
            <a:alphaModFix/>
          </a:blip>
          <a:stretch>
            <a:fillRect/>
          </a:stretch>
        </p:blipFill>
        <p:spPr>
          <a:xfrm>
            <a:off x="2924865" y="2384693"/>
            <a:ext cx="535217" cy="535206"/>
          </a:xfrm>
          <a:prstGeom prst="rect">
            <a:avLst/>
          </a:prstGeom>
          <a:noFill/>
          <a:ln>
            <a:noFill/>
          </a:ln>
        </p:spPr>
      </p:pic>
      <p:sp>
        <p:nvSpPr>
          <p:cNvPr id="225" name="Google Shape;225;p40"/>
          <p:cNvSpPr/>
          <p:nvPr/>
        </p:nvSpPr>
        <p:spPr>
          <a:xfrm rot="-944830">
            <a:off x="3352894" y="2249518"/>
            <a:ext cx="845638" cy="30449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p>
        </p:txBody>
      </p:sp>
      <p:pic>
        <p:nvPicPr>
          <p:cNvPr id="226" name="Google Shape;226;p40"/>
          <p:cNvPicPr preferRelativeResize="0"/>
          <p:nvPr/>
        </p:nvPicPr>
        <p:blipFill>
          <a:blip r:embed="rId7">
            <a:alphaModFix/>
          </a:blip>
          <a:stretch>
            <a:fillRect/>
          </a:stretch>
        </p:blipFill>
        <p:spPr>
          <a:xfrm>
            <a:off x="5914959" y="2301151"/>
            <a:ext cx="482072" cy="489225"/>
          </a:xfrm>
          <a:prstGeom prst="rect">
            <a:avLst/>
          </a:prstGeom>
          <a:noFill/>
          <a:ln>
            <a:noFill/>
          </a:ln>
        </p:spPr>
      </p:pic>
      <p:pic>
        <p:nvPicPr>
          <p:cNvPr id="227" name="Google Shape;227;p40"/>
          <p:cNvPicPr preferRelativeResize="0"/>
          <p:nvPr/>
        </p:nvPicPr>
        <p:blipFill>
          <a:blip r:embed="rId8">
            <a:alphaModFix/>
          </a:blip>
          <a:stretch>
            <a:fillRect/>
          </a:stretch>
        </p:blipFill>
        <p:spPr>
          <a:xfrm>
            <a:off x="5504581" y="3049890"/>
            <a:ext cx="599225" cy="248200"/>
          </a:xfrm>
          <a:prstGeom prst="rect">
            <a:avLst/>
          </a:prstGeom>
          <a:noFill/>
          <a:ln>
            <a:noFill/>
          </a:ln>
        </p:spPr>
      </p:pic>
      <p:pic>
        <p:nvPicPr>
          <p:cNvPr id="228" name="Google Shape;228;p40"/>
          <p:cNvPicPr preferRelativeResize="0"/>
          <p:nvPr/>
        </p:nvPicPr>
        <p:blipFill>
          <a:blip r:embed="rId9">
            <a:alphaModFix/>
          </a:blip>
          <a:stretch>
            <a:fillRect/>
          </a:stretch>
        </p:blipFill>
        <p:spPr>
          <a:xfrm>
            <a:off x="5435083" y="2843106"/>
            <a:ext cx="738217" cy="272500"/>
          </a:xfrm>
          <a:prstGeom prst="rect">
            <a:avLst/>
          </a:prstGeom>
          <a:noFill/>
          <a:ln>
            <a:noFill/>
          </a:ln>
        </p:spPr>
      </p:pic>
      <p:pic>
        <p:nvPicPr>
          <p:cNvPr id="229" name="Google Shape;229;p40"/>
          <p:cNvPicPr preferRelativeResize="0"/>
          <p:nvPr/>
        </p:nvPicPr>
        <p:blipFill>
          <a:blip r:embed="rId10">
            <a:alphaModFix/>
          </a:blip>
          <a:stretch>
            <a:fillRect/>
          </a:stretch>
        </p:blipFill>
        <p:spPr>
          <a:xfrm>
            <a:off x="5720741" y="3200632"/>
            <a:ext cx="599224" cy="472244"/>
          </a:xfrm>
          <a:prstGeom prst="rect">
            <a:avLst/>
          </a:prstGeom>
          <a:noFill/>
          <a:ln>
            <a:noFill/>
          </a:ln>
        </p:spPr>
      </p:pic>
      <p:sp>
        <p:nvSpPr>
          <p:cNvPr id="230" name="Google Shape;230;p40"/>
          <p:cNvSpPr/>
          <p:nvPr/>
        </p:nvSpPr>
        <p:spPr>
          <a:xfrm rot="-9456186">
            <a:off x="4675714" y="2427347"/>
            <a:ext cx="1227494" cy="30441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p>
        </p:txBody>
      </p:sp>
      <p:sp>
        <p:nvSpPr>
          <p:cNvPr id="231" name="Google Shape;231;p40"/>
          <p:cNvSpPr/>
          <p:nvPr/>
        </p:nvSpPr>
        <p:spPr>
          <a:xfrm>
            <a:off x="4784906" y="1854725"/>
            <a:ext cx="1249900" cy="1189525"/>
          </a:xfrm>
          <a:custGeom>
            <a:rect b="b" l="l" r="r" t="t"/>
            <a:pathLst>
              <a:path extrusionOk="0" h="47581" w="49996">
                <a:moveTo>
                  <a:pt x="0" y="0"/>
                </a:moveTo>
                <a:cubicBezTo>
                  <a:pt x="7742" y="1503"/>
                  <a:pt x="38672" y="1090"/>
                  <a:pt x="46452" y="9020"/>
                </a:cubicBezTo>
                <a:cubicBezTo>
                  <a:pt x="54232" y="16950"/>
                  <a:pt x="46640" y="41154"/>
                  <a:pt x="46678" y="47581"/>
                </a:cubicBezTo>
              </a:path>
            </a:pathLst>
          </a:custGeom>
          <a:noFill/>
          <a:ln cap="flat" cmpd="sng" w="38100">
            <a:solidFill>
              <a:srgbClr val="FF0000"/>
            </a:solidFill>
            <a:prstDash val="solid"/>
            <a:round/>
            <a:headEnd len="med" w="med" type="triangle"/>
            <a:tailEnd len="med" w="med" type="triangle"/>
          </a:ln>
        </p:spPr>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pic>
        <p:nvPicPr>
          <p:cNvPr id="236" name="Google Shape;236;p41"/>
          <p:cNvPicPr preferRelativeResize="0"/>
          <p:nvPr/>
        </p:nvPicPr>
        <p:blipFill>
          <a:blip r:embed="rId3">
            <a:alphaModFix/>
          </a:blip>
          <a:stretch>
            <a:fillRect/>
          </a:stretch>
        </p:blipFill>
        <p:spPr>
          <a:xfrm>
            <a:off x="0" y="0"/>
            <a:ext cx="9143999" cy="500434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5"/>
          <p:cNvSpPr txBox="1"/>
          <p:nvPr/>
        </p:nvSpPr>
        <p:spPr>
          <a:xfrm>
            <a:off x="0" y="516900"/>
            <a:ext cx="8986500" cy="410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5100">
                <a:latin typeface="Merriweather"/>
                <a:ea typeface="Merriweather"/>
                <a:cs typeface="Merriweather"/>
                <a:sym typeface="Merriweather"/>
              </a:rPr>
              <a:t>“I know it sounds devastating but we have to get used to the fact that </a:t>
            </a:r>
            <a:r>
              <a:rPr b="1" lang="en" sz="5100">
                <a:latin typeface="Merriweather"/>
                <a:ea typeface="Merriweather"/>
                <a:cs typeface="Merriweather"/>
                <a:sym typeface="Merriweather"/>
              </a:rPr>
              <a:t>a new era has begun: the pre-war era</a:t>
            </a:r>
            <a:r>
              <a:rPr lang="en" sz="5100">
                <a:latin typeface="Merriweather"/>
                <a:ea typeface="Merriweather"/>
                <a:cs typeface="Merriweather"/>
                <a:sym typeface="Merriweather"/>
              </a:rPr>
              <a:t>.”     </a:t>
            </a:r>
            <a:endParaRPr sz="5100">
              <a:latin typeface="Merriweather"/>
              <a:ea typeface="Merriweather"/>
              <a:cs typeface="Merriweather"/>
              <a:sym typeface="Merriweathe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pic>
        <p:nvPicPr>
          <p:cNvPr id="241" name="Google Shape;241;p42"/>
          <p:cNvPicPr preferRelativeResize="0"/>
          <p:nvPr/>
        </p:nvPicPr>
        <p:blipFill>
          <a:blip r:embed="rId3">
            <a:alphaModFix/>
          </a:blip>
          <a:stretch>
            <a:fillRect/>
          </a:stretch>
        </p:blipFill>
        <p:spPr>
          <a:xfrm>
            <a:off x="4067175" y="-76200"/>
            <a:ext cx="1009650" cy="581025"/>
          </a:xfrm>
          <a:prstGeom prst="rect">
            <a:avLst/>
          </a:prstGeom>
          <a:noFill/>
          <a:ln>
            <a:noFill/>
          </a:ln>
        </p:spPr>
      </p:pic>
      <p:pic>
        <p:nvPicPr>
          <p:cNvPr id="242" name="Google Shape;242;p42"/>
          <p:cNvPicPr preferRelativeResize="0"/>
          <p:nvPr/>
        </p:nvPicPr>
        <p:blipFill>
          <a:blip r:embed="rId4">
            <a:alphaModFix/>
          </a:blip>
          <a:stretch>
            <a:fillRect/>
          </a:stretch>
        </p:blipFill>
        <p:spPr>
          <a:xfrm>
            <a:off x="632425" y="657225"/>
            <a:ext cx="7879161" cy="44862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pic>
        <p:nvPicPr>
          <p:cNvPr id="247" name="Google Shape;247;p43"/>
          <p:cNvPicPr preferRelativeResize="0"/>
          <p:nvPr/>
        </p:nvPicPr>
        <p:blipFill>
          <a:blip r:embed="rId3">
            <a:alphaModFix/>
          </a:blip>
          <a:stretch>
            <a:fillRect/>
          </a:stretch>
        </p:blipFill>
        <p:spPr>
          <a:xfrm>
            <a:off x="3076575" y="11550"/>
            <a:ext cx="2990850" cy="1190625"/>
          </a:xfrm>
          <a:prstGeom prst="rect">
            <a:avLst/>
          </a:prstGeom>
          <a:noFill/>
          <a:ln>
            <a:noFill/>
          </a:ln>
        </p:spPr>
      </p:pic>
      <p:pic>
        <p:nvPicPr>
          <p:cNvPr id="248" name="Google Shape;248;p43"/>
          <p:cNvPicPr preferRelativeResize="0"/>
          <p:nvPr/>
        </p:nvPicPr>
        <p:blipFill>
          <a:blip r:embed="rId4">
            <a:alphaModFix/>
          </a:blip>
          <a:stretch>
            <a:fillRect/>
          </a:stretch>
        </p:blipFill>
        <p:spPr>
          <a:xfrm>
            <a:off x="152400" y="1354575"/>
            <a:ext cx="8124825" cy="36099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pic>
        <p:nvPicPr>
          <p:cNvPr id="253" name="Google Shape;253;p44"/>
          <p:cNvPicPr preferRelativeResize="0"/>
          <p:nvPr/>
        </p:nvPicPr>
        <p:blipFill>
          <a:blip r:embed="rId3">
            <a:alphaModFix/>
          </a:blip>
          <a:stretch>
            <a:fillRect/>
          </a:stretch>
        </p:blipFill>
        <p:spPr>
          <a:xfrm>
            <a:off x="0" y="0"/>
            <a:ext cx="9143999" cy="5031287"/>
          </a:xfrm>
          <a:prstGeom prst="rect">
            <a:avLst/>
          </a:prstGeom>
          <a:noFill/>
          <a:ln>
            <a:noFill/>
          </a:ln>
        </p:spPr>
      </p:pic>
      <p:sp>
        <p:nvSpPr>
          <p:cNvPr id="254" name="Google Shape;254;p44"/>
          <p:cNvSpPr/>
          <p:nvPr/>
        </p:nvSpPr>
        <p:spPr>
          <a:xfrm>
            <a:off x="4461550" y="312100"/>
            <a:ext cx="2381100" cy="9594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5" name="Google Shape;255;p44"/>
          <p:cNvSpPr/>
          <p:nvPr/>
        </p:nvSpPr>
        <p:spPr>
          <a:xfrm>
            <a:off x="140825" y="4024500"/>
            <a:ext cx="8516400" cy="9594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pic>
        <p:nvPicPr>
          <p:cNvPr id="260" name="Google Shape;260;p45"/>
          <p:cNvPicPr preferRelativeResize="0"/>
          <p:nvPr/>
        </p:nvPicPr>
        <p:blipFill>
          <a:blip r:embed="rId3">
            <a:alphaModFix/>
          </a:blip>
          <a:stretch>
            <a:fillRect/>
          </a:stretch>
        </p:blipFill>
        <p:spPr>
          <a:xfrm>
            <a:off x="1762175" y="0"/>
            <a:ext cx="5457825" cy="1952625"/>
          </a:xfrm>
          <a:prstGeom prst="rect">
            <a:avLst/>
          </a:prstGeom>
          <a:noFill/>
          <a:ln>
            <a:noFill/>
          </a:ln>
        </p:spPr>
      </p:pic>
      <p:pic>
        <p:nvPicPr>
          <p:cNvPr id="261" name="Google Shape;261;p45"/>
          <p:cNvPicPr preferRelativeResize="0"/>
          <p:nvPr/>
        </p:nvPicPr>
        <p:blipFill>
          <a:blip r:embed="rId4">
            <a:alphaModFix/>
          </a:blip>
          <a:stretch>
            <a:fillRect/>
          </a:stretch>
        </p:blipFill>
        <p:spPr>
          <a:xfrm>
            <a:off x="4067175" y="-76200"/>
            <a:ext cx="1009650" cy="581025"/>
          </a:xfrm>
          <a:prstGeom prst="rect">
            <a:avLst/>
          </a:prstGeom>
          <a:noFill/>
          <a:ln>
            <a:noFill/>
          </a:ln>
        </p:spPr>
      </p:pic>
      <p:pic>
        <p:nvPicPr>
          <p:cNvPr id="262" name="Google Shape;262;p45"/>
          <p:cNvPicPr preferRelativeResize="0"/>
          <p:nvPr/>
        </p:nvPicPr>
        <p:blipFill>
          <a:blip r:embed="rId5">
            <a:alphaModFix/>
          </a:blip>
          <a:stretch>
            <a:fillRect/>
          </a:stretch>
        </p:blipFill>
        <p:spPr>
          <a:xfrm>
            <a:off x="819400" y="1808800"/>
            <a:ext cx="7505193" cy="33368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pic>
        <p:nvPicPr>
          <p:cNvPr id="267" name="Google Shape;267;p46"/>
          <p:cNvPicPr preferRelativeResize="0"/>
          <p:nvPr/>
        </p:nvPicPr>
        <p:blipFill>
          <a:blip r:embed="rId3">
            <a:alphaModFix/>
          </a:blip>
          <a:stretch>
            <a:fillRect/>
          </a:stretch>
        </p:blipFill>
        <p:spPr>
          <a:xfrm>
            <a:off x="0" y="0"/>
            <a:ext cx="9144001" cy="459684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pic>
        <p:nvPicPr>
          <p:cNvPr id="272" name="Google Shape;272;p47"/>
          <p:cNvPicPr preferRelativeResize="0"/>
          <p:nvPr/>
        </p:nvPicPr>
        <p:blipFill>
          <a:blip r:embed="rId3">
            <a:alphaModFix/>
          </a:blip>
          <a:stretch>
            <a:fillRect/>
          </a:stretch>
        </p:blipFill>
        <p:spPr>
          <a:xfrm>
            <a:off x="832800" y="152400"/>
            <a:ext cx="6623227" cy="483870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pic>
        <p:nvPicPr>
          <p:cNvPr id="277" name="Google Shape;277;p48"/>
          <p:cNvPicPr preferRelativeResize="0"/>
          <p:nvPr/>
        </p:nvPicPr>
        <p:blipFill rotWithShape="1">
          <a:blip r:embed="rId3">
            <a:alphaModFix/>
          </a:blip>
          <a:srcRect b="15390" l="0" r="0" t="0"/>
          <a:stretch/>
        </p:blipFill>
        <p:spPr>
          <a:xfrm>
            <a:off x="0" y="0"/>
            <a:ext cx="9261302" cy="4614325"/>
          </a:xfrm>
          <a:prstGeom prst="rect">
            <a:avLst/>
          </a:prstGeom>
          <a:noFill/>
          <a:ln>
            <a:noFill/>
          </a:ln>
        </p:spPr>
      </p:pic>
      <p:sp>
        <p:nvSpPr>
          <p:cNvPr id="278" name="Google Shape;278;p48"/>
          <p:cNvSpPr/>
          <p:nvPr/>
        </p:nvSpPr>
        <p:spPr>
          <a:xfrm>
            <a:off x="2133600" y="0"/>
            <a:ext cx="897600" cy="3555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pic>
        <p:nvPicPr>
          <p:cNvPr id="283" name="Google Shape;283;p49"/>
          <p:cNvPicPr preferRelativeResize="0"/>
          <p:nvPr/>
        </p:nvPicPr>
        <p:blipFill>
          <a:blip r:embed="rId3">
            <a:alphaModFix/>
          </a:blip>
          <a:stretch>
            <a:fillRect/>
          </a:stretch>
        </p:blipFill>
        <p:spPr>
          <a:xfrm>
            <a:off x="1247061" y="0"/>
            <a:ext cx="6649878" cy="5143500"/>
          </a:xfrm>
          <a:prstGeom prst="rect">
            <a:avLst/>
          </a:prstGeom>
          <a:noFill/>
          <a:ln>
            <a:noFill/>
          </a:ln>
        </p:spPr>
      </p:pic>
      <p:sp>
        <p:nvSpPr>
          <p:cNvPr id="284" name="Google Shape;284;p49"/>
          <p:cNvSpPr/>
          <p:nvPr/>
        </p:nvSpPr>
        <p:spPr>
          <a:xfrm>
            <a:off x="5054625" y="3191925"/>
            <a:ext cx="1812000" cy="3555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5" name="Google Shape;285;p49"/>
          <p:cNvSpPr txBox="1"/>
          <p:nvPr/>
        </p:nvSpPr>
        <p:spPr>
          <a:xfrm>
            <a:off x="2277550" y="2015075"/>
            <a:ext cx="48768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dk2"/>
                </a:solidFill>
              </a:rPr>
              <a:t>bert@hubertnet.nl</a:t>
            </a:r>
            <a:endParaRPr sz="1600">
              <a:solidFill>
                <a:schemeClr val="dk2"/>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pic>
        <p:nvPicPr>
          <p:cNvPr id="290" name="Google Shape;290;p50"/>
          <p:cNvPicPr preferRelativeResize="0"/>
          <p:nvPr/>
        </p:nvPicPr>
        <p:blipFill rotWithShape="1">
          <a:blip r:embed="rId3">
            <a:alphaModFix/>
          </a:blip>
          <a:srcRect b="0" l="0" r="0" t="15554"/>
          <a:stretch/>
        </p:blipFill>
        <p:spPr>
          <a:xfrm>
            <a:off x="1538275" y="-33875"/>
            <a:ext cx="5816450" cy="2159000"/>
          </a:xfrm>
          <a:prstGeom prst="rect">
            <a:avLst/>
          </a:prstGeom>
          <a:noFill/>
          <a:ln>
            <a:noFill/>
          </a:ln>
        </p:spPr>
      </p:pic>
      <p:pic>
        <p:nvPicPr>
          <p:cNvPr id="291" name="Google Shape;291;p50"/>
          <p:cNvPicPr preferRelativeResize="0"/>
          <p:nvPr/>
        </p:nvPicPr>
        <p:blipFill>
          <a:blip r:embed="rId4">
            <a:alphaModFix/>
          </a:blip>
          <a:stretch>
            <a:fillRect/>
          </a:stretch>
        </p:blipFill>
        <p:spPr>
          <a:xfrm>
            <a:off x="1717271" y="2165350"/>
            <a:ext cx="5743321" cy="3028950"/>
          </a:xfrm>
          <a:prstGeom prst="rect">
            <a:avLst/>
          </a:prstGeom>
          <a:noFill/>
          <a:ln>
            <a:noFill/>
          </a:ln>
        </p:spPr>
      </p:pic>
      <p:sp>
        <p:nvSpPr>
          <p:cNvPr id="292" name="Google Shape;292;p50"/>
          <p:cNvSpPr txBox="1"/>
          <p:nvPr/>
        </p:nvSpPr>
        <p:spPr>
          <a:xfrm>
            <a:off x="2235200" y="2413000"/>
            <a:ext cx="48768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dk2"/>
                </a:solidFill>
              </a:rPr>
              <a:t>nare-hacker@example.com</a:t>
            </a:r>
            <a:endParaRPr sz="1600">
              <a:solidFill>
                <a:schemeClr val="dk2"/>
              </a:solidFill>
            </a:endParaRPr>
          </a:p>
        </p:txBody>
      </p:sp>
      <p:sp>
        <p:nvSpPr>
          <p:cNvPr id="293" name="Google Shape;293;p50"/>
          <p:cNvSpPr txBox="1"/>
          <p:nvPr/>
        </p:nvSpPr>
        <p:spPr>
          <a:xfrm>
            <a:off x="245525" y="2413000"/>
            <a:ext cx="1642500" cy="82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Nog een keer!</a:t>
            </a:r>
            <a:endParaRPr sz="1800">
              <a:solidFill>
                <a:schemeClr val="dk2"/>
              </a:solidFill>
            </a:endParaRPr>
          </a:p>
        </p:txBody>
      </p:sp>
      <p:sp>
        <p:nvSpPr>
          <p:cNvPr id="294" name="Google Shape;294;p50"/>
          <p:cNvSpPr txBox="1"/>
          <p:nvPr/>
        </p:nvSpPr>
        <p:spPr>
          <a:xfrm>
            <a:off x="313275" y="4123225"/>
            <a:ext cx="1642500" cy="82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KLIK! </a:t>
            </a:r>
            <a:endParaRPr sz="1800">
              <a:solidFill>
                <a:schemeClr val="dk2"/>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pic>
        <p:nvPicPr>
          <p:cNvPr id="299" name="Google Shape;299;p51"/>
          <p:cNvPicPr preferRelativeResize="0"/>
          <p:nvPr/>
        </p:nvPicPr>
        <p:blipFill>
          <a:blip r:embed="rId3">
            <a:alphaModFix/>
          </a:blip>
          <a:stretch>
            <a:fillRect/>
          </a:stretch>
        </p:blipFill>
        <p:spPr>
          <a:xfrm>
            <a:off x="382075" y="1200150"/>
            <a:ext cx="7905750" cy="3943350"/>
          </a:xfrm>
          <a:prstGeom prst="rect">
            <a:avLst/>
          </a:prstGeom>
          <a:noFill/>
          <a:ln>
            <a:noFill/>
          </a:ln>
        </p:spPr>
      </p:pic>
      <p:pic>
        <p:nvPicPr>
          <p:cNvPr id="300" name="Google Shape;300;p51"/>
          <p:cNvPicPr preferRelativeResize="0"/>
          <p:nvPr/>
        </p:nvPicPr>
        <p:blipFill rotWithShape="1">
          <a:blip r:embed="rId4">
            <a:alphaModFix/>
          </a:blip>
          <a:srcRect b="0" l="5353" r="7027" t="0"/>
          <a:stretch/>
        </p:blipFill>
        <p:spPr>
          <a:xfrm>
            <a:off x="517725" y="0"/>
            <a:ext cx="8465399" cy="1342825"/>
          </a:xfrm>
          <a:prstGeom prst="rect">
            <a:avLst/>
          </a:prstGeom>
          <a:noFill/>
          <a:ln>
            <a:noFill/>
          </a:ln>
        </p:spPr>
      </p:pic>
      <p:sp>
        <p:nvSpPr>
          <p:cNvPr id="301" name="Google Shape;301;p51"/>
          <p:cNvSpPr/>
          <p:nvPr/>
        </p:nvSpPr>
        <p:spPr>
          <a:xfrm>
            <a:off x="3005700" y="372525"/>
            <a:ext cx="1812000" cy="3555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02" name="Google Shape;302;p51"/>
          <p:cNvSpPr/>
          <p:nvPr/>
        </p:nvSpPr>
        <p:spPr>
          <a:xfrm>
            <a:off x="4684750" y="2320575"/>
            <a:ext cx="2920200" cy="1676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pic>
        <p:nvPicPr>
          <p:cNvPr id="71" name="Google Shape;71;p16"/>
          <p:cNvPicPr preferRelativeResize="0"/>
          <p:nvPr/>
        </p:nvPicPr>
        <p:blipFill>
          <a:blip r:embed="rId3">
            <a:alphaModFix/>
          </a:blip>
          <a:stretch>
            <a:fillRect/>
          </a:stretch>
        </p:blipFill>
        <p:spPr>
          <a:xfrm>
            <a:off x="-1" y="366425"/>
            <a:ext cx="6610800" cy="4410650"/>
          </a:xfrm>
          <a:prstGeom prst="rect">
            <a:avLst/>
          </a:prstGeom>
          <a:noFill/>
          <a:ln>
            <a:noFill/>
          </a:ln>
        </p:spPr>
      </p:pic>
      <p:sp>
        <p:nvSpPr>
          <p:cNvPr id="72" name="Google Shape;72;p16"/>
          <p:cNvSpPr txBox="1"/>
          <p:nvPr/>
        </p:nvSpPr>
        <p:spPr>
          <a:xfrm>
            <a:off x="6821350" y="1336500"/>
            <a:ext cx="2322600" cy="272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50">
                <a:solidFill>
                  <a:srgbClr val="202224"/>
                </a:solidFill>
              </a:rPr>
              <a:t>“</a:t>
            </a:r>
            <a:r>
              <a:rPr lang="en" sz="1650">
                <a:solidFill>
                  <a:srgbClr val="202224"/>
                </a:solidFill>
              </a:rPr>
              <a:t>When </a:t>
            </a:r>
            <a:r>
              <a:rPr b="1" lang="en" sz="1650">
                <a:solidFill>
                  <a:srgbClr val="202224"/>
                </a:solidFill>
              </a:rPr>
              <a:t>Donald Tusk</a:t>
            </a:r>
            <a:r>
              <a:rPr lang="en" sz="1650">
                <a:solidFill>
                  <a:srgbClr val="202224"/>
                </a:solidFill>
              </a:rPr>
              <a:t> was Polish prime minister for the first time, from 2007 to 2014, he said few other European leaders beyond </a:t>
            </a:r>
            <a:r>
              <a:rPr b="1" lang="en" sz="1650">
                <a:solidFill>
                  <a:srgbClr val="202224"/>
                </a:solidFill>
              </a:rPr>
              <a:t>Poland and the Baltic states</a:t>
            </a:r>
            <a:r>
              <a:rPr lang="en" sz="1650">
                <a:solidFill>
                  <a:srgbClr val="202224"/>
                </a:solidFill>
              </a:rPr>
              <a:t> realised Russia was a potential threat.”</a:t>
            </a:r>
            <a:endParaRPr sz="1700"/>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52"/>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Perhaps move to the cloud then?</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pic>
        <p:nvPicPr>
          <p:cNvPr id="312" name="Google Shape;312;p53"/>
          <p:cNvPicPr preferRelativeResize="0"/>
          <p:nvPr/>
        </p:nvPicPr>
        <p:blipFill>
          <a:blip r:embed="rId3">
            <a:alphaModFix/>
          </a:blip>
          <a:stretch>
            <a:fillRect/>
          </a:stretch>
        </p:blipFill>
        <p:spPr>
          <a:xfrm>
            <a:off x="507962" y="89825"/>
            <a:ext cx="8128074" cy="51435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pic>
        <p:nvPicPr>
          <p:cNvPr id="317" name="Google Shape;317;p54"/>
          <p:cNvPicPr preferRelativeResize="0"/>
          <p:nvPr/>
        </p:nvPicPr>
        <p:blipFill>
          <a:blip r:embed="rId3">
            <a:alphaModFix/>
          </a:blip>
          <a:stretch>
            <a:fillRect/>
          </a:stretch>
        </p:blipFill>
        <p:spPr>
          <a:xfrm>
            <a:off x="152400" y="152400"/>
            <a:ext cx="7938045" cy="48387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pic>
        <p:nvPicPr>
          <p:cNvPr id="322" name="Google Shape;322;p55"/>
          <p:cNvPicPr preferRelativeResize="0"/>
          <p:nvPr/>
        </p:nvPicPr>
        <p:blipFill>
          <a:blip r:embed="rId3">
            <a:alphaModFix/>
          </a:blip>
          <a:stretch>
            <a:fillRect/>
          </a:stretch>
        </p:blipFill>
        <p:spPr>
          <a:xfrm>
            <a:off x="406300" y="0"/>
            <a:ext cx="8274675" cy="5143500"/>
          </a:xfrm>
          <a:prstGeom prst="rect">
            <a:avLst/>
          </a:prstGeom>
          <a:noFill/>
          <a:ln>
            <a:noFill/>
          </a:ln>
        </p:spPr>
      </p:pic>
      <p:sp>
        <p:nvSpPr>
          <p:cNvPr id="323" name="Google Shape;323;p55"/>
          <p:cNvSpPr/>
          <p:nvPr/>
        </p:nvSpPr>
        <p:spPr>
          <a:xfrm>
            <a:off x="7653575" y="2270675"/>
            <a:ext cx="1131600" cy="2872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pic>
        <p:nvPicPr>
          <p:cNvPr id="328" name="Google Shape;328;p56"/>
          <p:cNvPicPr preferRelativeResize="0"/>
          <p:nvPr/>
        </p:nvPicPr>
        <p:blipFill>
          <a:blip r:embed="rId3">
            <a:alphaModFix/>
          </a:blip>
          <a:stretch>
            <a:fillRect/>
          </a:stretch>
        </p:blipFill>
        <p:spPr>
          <a:xfrm>
            <a:off x="0" y="2"/>
            <a:ext cx="6798801" cy="2631600"/>
          </a:xfrm>
          <a:prstGeom prst="rect">
            <a:avLst/>
          </a:prstGeom>
          <a:noFill/>
          <a:ln>
            <a:noFill/>
          </a:ln>
        </p:spPr>
      </p:pic>
      <p:pic>
        <p:nvPicPr>
          <p:cNvPr id="329" name="Google Shape;329;p56"/>
          <p:cNvPicPr preferRelativeResize="0"/>
          <p:nvPr/>
        </p:nvPicPr>
        <p:blipFill>
          <a:blip r:embed="rId4">
            <a:alphaModFix/>
          </a:blip>
          <a:stretch>
            <a:fillRect/>
          </a:stretch>
        </p:blipFill>
        <p:spPr>
          <a:xfrm>
            <a:off x="6409826" y="2289500"/>
            <a:ext cx="2734175" cy="2854001"/>
          </a:xfrm>
          <a:prstGeom prst="rect">
            <a:avLst/>
          </a:prstGeom>
          <a:noFill/>
          <a:ln>
            <a:noFill/>
          </a:ln>
        </p:spPr>
      </p:pic>
      <p:pic>
        <p:nvPicPr>
          <p:cNvPr id="330" name="Google Shape;330;p56"/>
          <p:cNvPicPr preferRelativeResize="0"/>
          <p:nvPr/>
        </p:nvPicPr>
        <p:blipFill>
          <a:blip r:embed="rId5">
            <a:alphaModFix/>
          </a:blip>
          <a:stretch>
            <a:fillRect/>
          </a:stretch>
        </p:blipFill>
        <p:spPr>
          <a:xfrm>
            <a:off x="152400" y="2532550"/>
            <a:ext cx="1865825" cy="2458551"/>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pic>
        <p:nvPicPr>
          <p:cNvPr id="335" name="Google Shape;335;p57"/>
          <p:cNvPicPr preferRelativeResize="0"/>
          <p:nvPr/>
        </p:nvPicPr>
        <p:blipFill>
          <a:blip r:embed="rId3">
            <a:alphaModFix/>
          </a:blip>
          <a:stretch>
            <a:fillRect/>
          </a:stretch>
        </p:blipFill>
        <p:spPr>
          <a:xfrm>
            <a:off x="0" y="-4"/>
            <a:ext cx="9143999" cy="1916407"/>
          </a:xfrm>
          <a:prstGeom prst="rect">
            <a:avLst/>
          </a:prstGeom>
          <a:noFill/>
          <a:ln>
            <a:noFill/>
          </a:ln>
        </p:spPr>
      </p:pic>
      <p:pic>
        <p:nvPicPr>
          <p:cNvPr id="336" name="Google Shape;336;p57"/>
          <p:cNvPicPr preferRelativeResize="0"/>
          <p:nvPr/>
        </p:nvPicPr>
        <p:blipFill rotWithShape="1">
          <a:blip r:embed="rId4">
            <a:alphaModFix/>
          </a:blip>
          <a:srcRect b="11182" l="0" r="0" t="0"/>
          <a:stretch/>
        </p:blipFill>
        <p:spPr>
          <a:xfrm>
            <a:off x="3619250" y="673000"/>
            <a:ext cx="4998200" cy="3510024"/>
          </a:xfrm>
          <a:prstGeom prst="rect">
            <a:avLst/>
          </a:prstGeom>
          <a:noFill/>
          <a:ln>
            <a:noFill/>
          </a:ln>
        </p:spPr>
      </p:pic>
      <p:sp>
        <p:nvSpPr>
          <p:cNvPr id="337" name="Google Shape;337;p57"/>
          <p:cNvSpPr txBox="1"/>
          <p:nvPr/>
        </p:nvSpPr>
        <p:spPr>
          <a:xfrm>
            <a:off x="169125" y="2457950"/>
            <a:ext cx="3000000" cy="264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t>“</a:t>
            </a:r>
            <a:r>
              <a:rPr lang="en" sz="2000"/>
              <a:t>You end up in a situation where everyone who loves IT has left, and as an employer you have also become very unattractive to people who have actual skills.”</a:t>
            </a:r>
            <a:endParaRPr sz="2000"/>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5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Why is this happening?</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59"/>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We can’t go on like this!</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pic>
        <p:nvPicPr>
          <p:cNvPr id="352" name="Google Shape;352;p60"/>
          <p:cNvPicPr preferRelativeResize="0"/>
          <p:nvPr/>
        </p:nvPicPr>
        <p:blipFill>
          <a:blip r:embed="rId3">
            <a:alphaModFix/>
          </a:blip>
          <a:stretch>
            <a:fillRect/>
          </a:stretch>
        </p:blipFill>
        <p:spPr>
          <a:xfrm>
            <a:off x="0" y="0"/>
            <a:ext cx="6566023" cy="5143500"/>
          </a:xfrm>
          <a:prstGeom prst="rect">
            <a:avLst/>
          </a:prstGeom>
          <a:noFill/>
          <a:ln>
            <a:noFill/>
          </a:ln>
        </p:spPr>
      </p:pic>
      <p:sp>
        <p:nvSpPr>
          <p:cNvPr id="353" name="Google Shape;353;p60"/>
          <p:cNvSpPr txBox="1"/>
          <p:nvPr/>
        </p:nvSpPr>
        <p:spPr>
          <a:xfrm>
            <a:off x="6841075" y="287875"/>
            <a:ext cx="2108100" cy="104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December 2023</a:t>
            </a:r>
            <a:endParaRPr sz="1800">
              <a:solidFill>
                <a:schemeClr val="dk2"/>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61"/>
          <p:cNvSpPr txBox="1"/>
          <p:nvPr/>
        </p:nvSpPr>
        <p:spPr>
          <a:xfrm>
            <a:off x="180400" y="219850"/>
            <a:ext cx="8636700" cy="4713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300">
                <a:solidFill>
                  <a:schemeClr val="dk2"/>
                </a:solidFill>
              </a:rPr>
              <a:t>When times are bad, you are (much more) on your own!</a:t>
            </a:r>
            <a:endParaRPr b="1" sz="2300">
              <a:solidFill>
                <a:schemeClr val="dk2"/>
              </a:solidFill>
            </a:endParaRPr>
          </a:p>
          <a:p>
            <a:pPr indent="0" lvl="0" marL="0" rtl="0" algn="ctr">
              <a:spcBef>
                <a:spcPts val="0"/>
              </a:spcBef>
              <a:spcAft>
                <a:spcPts val="0"/>
              </a:spcAft>
              <a:buNone/>
            </a:pPr>
            <a:r>
              <a:rPr b="1" lang="en" sz="2300">
                <a:solidFill>
                  <a:srgbClr val="FF0000"/>
                </a:solidFill>
              </a:rPr>
              <a:t>(no one has time for you!)</a:t>
            </a:r>
            <a:endParaRPr sz="1800">
              <a:solidFill>
                <a:srgbClr val="FF0000"/>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368300" lvl="0" marL="457200" rtl="0" algn="l">
              <a:spcBef>
                <a:spcPts val="0"/>
              </a:spcBef>
              <a:spcAft>
                <a:spcPts val="0"/>
              </a:spcAft>
              <a:buClr>
                <a:schemeClr val="dk2"/>
              </a:buClr>
              <a:buSzPts val="2200"/>
              <a:buChar char="●"/>
            </a:pPr>
            <a:r>
              <a:rPr lang="en" sz="2200">
                <a:solidFill>
                  <a:schemeClr val="dk2"/>
                </a:solidFill>
              </a:rPr>
              <a:t>ROBUST: </a:t>
            </a:r>
            <a:r>
              <a:rPr b="1" lang="en" sz="2200">
                <a:solidFill>
                  <a:schemeClr val="dk2"/>
                </a:solidFill>
              </a:rPr>
              <a:t>Does not fall over by itself</a:t>
            </a:r>
            <a:endParaRPr b="1" sz="2200">
              <a:solidFill>
                <a:schemeClr val="dk2"/>
              </a:solidFill>
            </a:endParaRPr>
          </a:p>
          <a:p>
            <a:pPr indent="0" lvl="0" marL="0" rtl="0" algn="l">
              <a:spcBef>
                <a:spcPts val="0"/>
              </a:spcBef>
              <a:spcAft>
                <a:spcPts val="0"/>
              </a:spcAft>
              <a:buNone/>
            </a:pPr>
            <a:r>
              <a:t/>
            </a:r>
            <a:endParaRPr sz="2200">
              <a:solidFill>
                <a:schemeClr val="dk2"/>
              </a:solidFill>
            </a:endParaRPr>
          </a:p>
          <a:p>
            <a:pPr indent="0" lvl="0" marL="0" rtl="0" algn="l">
              <a:spcBef>
                <a:spcPts val="0"/>
              </a:spcBef>
              <a:spcAft>
                <a:spcPts val="0"/>
              </a:spcAft>
              <a:buNone/>
            </a:pPr>
            <a:r>
              <a:t/>
            </a:r>
            <a:endParaRPr sz="2200">
              <a:solidFill>
                <a:schemeClr val="dk2"/>
              </a:solidFill>
            </a:endParaRPr>
          </a:p>
          <a:p>
            <a:pPr indent="-368300" lvl="0" marL="457200" rtl="0" algn="l">
              <a:spcBef>
                <a:spcPts val="0"/>
              </a:spcBef>
              <a:spcAft>
                <a:spcPts val="0"/>
              </a:spcAft>
              <a:buClr>
                <a:schemeClr val="dk2"/>
              </a:buClr>
              <a:buSzPts val="2200"/>
              <a:buChar char="●"/>
            </a:pPr>
            <a:r>
              <a:rPr lang="en" sz="2200">
                <a:solidFill>
                  <a:schemeClr val="dk2"/>
                </a:solidFill>
              </a:rPr>
              <a:t>LIMITED/KNOWN DEPENDENCIES: </a:t>
            </a:r>
            <a:r>
              <a:rPr b="1" lang="en" sz="2200">
                <a:solidFill>
                  <a:schemeClr val="dk2"/>
                </a:solidFill>
              </a:rPr>
              <a:t>Does not need too much unknown stuff too far away</a:t>
            </a:r>
            <a:endParaRPr b="1" sz="2200">
              <a:solidFill>
                <a:schemeClr val="dk2"/>
              </a:solidFill>
            </a:endParaRPr>
          </a:p>
          <a:p>
            <a:pPr indent="0" lvl="0" marL="457200" rtl="0" algn="l">
              <a:spcBef>
                <a:spcPts val="0"/>
              </a:spcBef>
              <a:spcAft>
                <a:spcPts val="0"/>
              </a:spcAft>
              <a:buNone/>
            </a:pPr>
            <a:r>
              <a:t/>
            </a:r>
            <a:endParaRPr sz="2200">
              <a:solidFill>
                <a:schemeClr val="dk2"/>
              </a:solidFill>
            </a:endParaRPr>
          </a:p>
          <a:p>
            <a:pPr indent="0" lvl="0" marL="457200" rtl="0" algn="l">
              <a:spcBef>
                <a:spcPts val="0"/>
              </a:spcBef>
              <a:spcAft>
                <a:spcPts val="0"/>
              </a:spcAft>
              <a:buNone/>
            </a:pPr>
            <a:r>
              <a:t/>
            </a:r>
            <a:endParaRPr sz="2200">
              <a:solidFill>
                <a:schemeClr val="dk2"/>
              </a:solidFill>
            </a:endParaRPr>
          </a:p>
          <a:p>
            <a:pPr indent="-368300" lvl="0" marL="457200" rtl="0" algn="l">
              <a:spcBef>
                <a:spcPts val="0"/>
              </a:spcBef>
              <a:spcAft>
                <a:spcPts val="0"/>
              </a:spcAft>
              <a:buClr>
                <a:schemeClr val="dk2"/>
              </a:buClr>
              <a:buSzPts val="2200"/>
              <a:buChar char="●"/>
            </a:pPr>
            <a:r>
              <a:rPr lang="en" sz="2200">
                <a:solidFill>
                  <a:schemeClr val="dk2"/>
                </a:solidFill>
              </a:rPr>
              <a:t>OWNERSHIP/UNDERSTANDING: </a:t>
            </a:r>
            <a:r>
              <a:rPr b="1" lang="en" sz="2200">
                <a:solidFill>
                  <a:schemeClr val="dk2"/>
                </a:solidFill>
              </a:rPr>
              <a:t>If things break, you can improvise or fix things</a:t>
            </a:r>
            <a:endParaRPr b="1" sz="2200">
              <a:solidFill>
                <a:schemeClr val="dk2"/>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pic>
        <p:nvPicPr>
          <p:cNvPr id="77" name="Google Shape;77;p17"/>
          <p:cNvPicPr preferRelativeResize="0"/>
          <p:nvPr/>
        </p:nvPicPr>
        <p:blipFill>
          <a:blip r:embed="rId3">
            <a:alphaModFix/>
          </a:blip>
          <a:stretch>
            <a:fillRect/>
          </a:stretch>
        </p:blipFill>
        <p:spPr>
          <a:xfrm>
            <a:off x="350625" y="3745271"/>
            <a:ext cx="1735592" cy="232133"/>
          </a:xfrm>
          <a:prstGeom prst="rect">
            <a:avLst/>
          </a:prstGeom>
          <a:noFill/>
          <a:ln>
            <a:noFill/>
          </a:ln>
        </p:spPr>
      </p:pic>
      <p:pic>
        <p:nvPicPr>
          <p:cNvPr id="78" name="Google Shape;78;p17"/>
          <p:cNvPicPr preferRelativeResize="0"/>
          <p:nvPr/>
        </p:nvPicPr>
        <p:blipFill>
          <a:blip r:embed="rId4">
            <a:alphaModFix/>
          </a:blip>
          <a:stretch>
            <a:fillRect/>
          </a:stretch>
        </p:blipFill>
        <p:spPr>
          <a:xfrm>
            <a:off x="1840733" y="2761119"/>
            <a:ext cx="779302" cy="914829"/>
          </a:xfrm>
          <a:prstGeom prst="rect">
            <a:avLst/>
          </a:prstGeom>
          <a:noFill/>
          <a:ln>
            <a:noFill/>
          </a:ln>
        </p:spPr>
      </p:pic>
      <p:pic>
        <p:nvPicPr>
          <p:cNvPr id="79" name="Google Shape;79;p17"/>
          <p:cNvPicPr preferRelativeResize="0"/>
          <p:nvPr/>
        </p:nvPicPr>
        <p:blipFill>
          <a:blip r:embed="rId5">
            <a:alphaModFix/>
          </a:blip>
          <a:stretch>
            <a:fillRect/>
          </a:stretch>
        </p:blipFill>
        <p:spPr>
          <a:xfrm>
            <a:off x="2824484" y="3020118"/>
            <a:ext cx="2363801" cy="396832"/>
          </a:xfrm>
          <a:prstGeom prst="rect">
            <a:avLst/>
          </a:prstGeom>
          <a:noFill/>
          <a:ln>
            <a:noFill/>
          </a:ln>
        </p:spPr>
      </p:pic>
      <p:pic>
        <p:nvPicPr>
          <p:cNvPr id="80" name="Google Shape;80;p17"/>
          <p:cNvPicPr preferRelativeResize="0"/>
          <p:nvPr/>
        </p:nvPicPr>
        <p:blipFill>
          <a:blip r:embed="rId6">
            <a:alphaModFix/>
          </a:blip>
          <a:stretch>
            <a:fillRect/>
          </a:stretch>
        </p:blipFill>
        <p:spPr>
          <a:xfrm>
            <a:off x="0" y="4169865"/>
            <a:ext cx="1380550" cy="668835"/>
          </a:xfrm>
          <a:prstGeom prst="rect">
            <a:avLst/>
          </a:prstGeom>
          <a:noFill/>
          <a:ln>
            <a:noFill/>
          </a:ln>
        </p:spPr>
      </p:pic>
      <p:pic>
        <p:nvPicPr>
          <p:cNvPr id="81" name="Google Shape;81;p17"/>
          <p:cNvPicPr preferRelativeResize="0"/>
          <p:nvPr/>
        </p:nvPicPr>
        <p:blipFill>
          <a:blip r:embed="rId6">
            <a:alphaModFix/>
          </a:blip>
          <a:stretch>
            <a:fillRect/>
          </a:stretch>
        </p:blipFill>
        <p:spPr>
          <a:xfrm>
            <a:off x="4396451" y="2302658"/>
            <a:ext cx="1380550" cy="668835"/>
          </a:xfrm>
          <a:prstGeom prst="rect">
            <a:avLst/>
          </a:prstGeom>
          <a:noFill/>
          <a:ln>
            <a:noFill/>
          </a:ln>
        </p:spPr>
      </p:pic>
      <p:pic>
        <p:nvPicPr>
          <p:cNvPr id="82" name="Google Shape;82;p17"/>
          <p:cNvPicPr preferRelativeResize="0"/>
          <p:nvPr/>
        </p:nvPicPr>
        <p:blipFill>
          <a:blip r:embed="rId7">
            <a:alphaModFix/>
          </a:blip>
          <a:stretch>
            <a:fillRect/>
          </a:stretch>
        </p:blipFill>
        <p:spPr>
          <a:xfrm>
            <a:off x="6938438" y="1061649"/>
            <a:ext cx="902690" cy="914830"/>
          </a:xfrm>
          <a:prstGeom prst="rect">
            <a:avLst/>
          </a:prstGeom>
          <a:noFill/>
          <a:ln>
            <a:noFill/>
          </a:ln>
        </p:spPr>
      </p:pic>
      <p:pic>
        <p:nvPicPr>
          <p:cNvPr id="83" name="Google Shape;83;p17"/>
          <p:cNvPicPr preferRelativeResize="0"/>
          <p:nvPr/>
        </p:nvPicPr>
        <p:blipFill>
          <a:blip r:embed="rId3">
            <a:alphaModFix/>
          </a:blip>
          <a:stretch>
            <a:fillRect/>
          </a:stretch>
        </p:blipFill>
        <p:spPr>
          <a:xfrm>
            <a:off x="2945270" y="3745271"/>
            <a:ext cx="1735592" cy="232133"/>
          </a:xfrm>
          <a:prstGeom prst="rect">
            <a:avLst/>
          </a:prstGeom>
          <a:noFill/>
          <a:ln>
            <a:noFill/>
          </a:ln>
        </p:spPr>
      </p:pic>
      <p:pic>
        <p:nvPicPr>
          <p:cNvPr id="84" name="Google Shape;84;p17"/>
          <p:cNvPicPr preferRelativeResize="0"/>
          <p:nvPr/>
        </p:nvPicPr>
        <p:blipFill>
          <a:blip r:embed="rId3">
            <a:alphaModFix/>
          </a:blip>
          <a:stretch>
            <a:fillRect/>
          </a:stretch>
        </p:blipFill>
        <p:spPr>
          <a:xfrm>
            <a:off x="5507866" y="1864721"/>
            <a:ext cx="1735592" cy="232133"/>
          </a:xfrm>
          <a:prstGeom prst="rect">
            <a:avLst/>
          </a:prstGeom>
          <a:noFill/>
          <a:ln>
            <a:noFill/>
          </a:ln>
        </p:spPr>
      </p:pic>
      <p:pic>
        <p:nvPicPr>
          <p:cNvPr id="85" name="Google Shape;85;p17"/>
          <p:cNvPicPr preferRelativeResize="0"/>
          <p:nvPr/>
        </p:nvPicPr>
        <p:blipFill>
          <a:blip r:embed="rId8">
            <a:alphaModFix/>
          </a:blip>
          <a:stretch>
            <a:fillRect/>
          </a:stretch>
        </p:blipFill>
        <p:spPr>
          <a:xfrm>
            <a:off x="4863881" y="2145648"/>
            <a:ext cx="869262" cy="486783"/>
          </a:xfrm>
          <a:prstGeom prst="rect">
            <a:avLst/>
          </a:prstGeom>
          <a:noFill/>
          <a:ln>
            <a:noFill/>
          </a:ln>
        </p:spPr>
      </p:pic>
      <p:pic>
        <p:nvPicPr>
          <p:cNvPr id="86" name="Google Shape;86;p17"/>
          <p:cNvPicPr preferRelativeResize="0"/>
          <p:nvPr/>
        </p:nvPicPr>
        <p:blipFill>
          <a:blip r:embed="rId9">
            <a:alphaModFix/>
          </a:blip>
          <a:stretch>
            <a:fillRect/>
          </a:stretch>
        </p:blipFill>
        <p:spPr>
          <a:xfrm>
            <a:off x="5910947" y="726994"/>
            <a:ext cx="2363796" cy="424744"/>
          </a:xfrm>
          <a:prstGeom prst="rect">
            <a:avLst/>
          </a:prstGeom>
          <a:noFill/>
          <a:ln>
            <a:noFill/>
          </a:ln>
        </p:spPr>
      </p:pic>
      <p:pic>
        <p:nvPicPr>
          <p:cNvPr id="87" name="Google Shape;87;p17"/>
          <p:cNvPicPr preferRelativeResize="0"/>
          <p:nvPr/>
        </p:nvPicPr>
        <p:blipFill>
          <a:blip r:embed="rId8">
            <a:alphaModFix/>
          </a:blip>
          <a:stretch>
            <a:fillRect/>
          </a:stretch>
        </p:blipFill>
        <p:spPr>
          <a:xfrm>
            <a:off x="8274738" y="422199"/>
            <a:ext cx="869262" cy="486783"/>
          </a:xfrm>
          <a:prstGeom prst="rect">
            <a:avLst/>
          </a:prstGeom>
          <a:noFill/>
          <a:ln>
            <a:noFill/>
          </a:ln>
        </p:spPr>
      </p:pic>
      <p:pic>
        <p:nvPicPr>
          <p:cNvPr id="88" name="Google Shape;88;p17"/>
          <p:cNvPicPr preferRelativeResize="0"/>
          <p:nvPr/>
        </p:nvPicPr>
        <p:blipFill>
          <a:blip r:embed="rId10">
            <a:alphaModFix/>
          </a:blip>
          <a:stretch>
            <a:fillRect/>
          </a:stretch>
        </p:blipFill>
        <p:spPr>
          <a:xfrm>
            <a:off x="8162650" y="75500"/>
            <a:ext cx="981350" cy="289900"/>
          </a:xfrm>
          <a:prstGeom prst="rect">
            <a:avLst/>
          </a:prstGeom>
          <a:noFill/>
          <a:ln>
            <a:noFill/>
          </a:ln>
        </p:spPr>
      </p:pic>
      <p:pic>
        <p:nvPicPr>
          <p:cNvPr id="89" name="Google Shape;89;p17"/>
          <p:cNvPicPr preferRelativeResize="0"/>
          <p:nvPr/>
        </p:nvPicPr>
        <p:blipFill>
          <a:blip r:embed="rId11">
            <a:alphaModFix/>
          </a:blip>
          <a:stretch>
            <a:fillRect/>
          </a:stretch>
        </p:blipFill>
        <p:spPr>
          <a:xfrm>
            <a:off x="8479660" y="965774"/>
            <a:ext cx="347326" cy="232125"/>
          </a:xfrm>
          <a:prstGeom prst="rect">
            <a:avLst/>
          </a:prstGeom>
          <a:noFill/>
          <a:ln>
            <a:noFill/>
          </a:ln>
        </p:spPr>
      </p:pic>
      <p:pic>
        <p:nvPicPr>
          <p:cNvPr id="90" name="Google Shape;90;p17"/>
          <p:cNvPicPr preferRelativeResize="0"/>
          <p:nvPr/>
        </p:nvPicPr>
        <p:blipFill>
          <a:blip r:embed="rId12">
            <a:alphaModFix/>
          </a:blip>
          <a:stretch>
            <a:fillRect/>
          </a:stretch>
        </p:blipFill>
        <p:spPr>
          <a:xfrm>
            <a:off x="8826985" y="965781"/>
            <a:ext cx="232140" cy="23212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62"/>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Is there a way back?</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pic>
        <p:nvPicPr>
          <p:cNvPr id="368" name="Google Shape;368;p63"/>
          <p:cNvPicPr preferRelativeResize="0"/>
          <p:nvPr/>
        </p:nvPicPr>
        <p:blipFill>
          <a:blip r:embed="rId3">
            <a:alphaModFix/>
          </a:blip>
          <a:stretch>
            <a:fillRect/>
          </a:stretch>
        </p:blipFill>
        <p:spPr>
          <a:xfrm>
            <a:off x="577914" y="0"/>
            <a:ext cx="7988172" cy="5143499"/>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6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Summary</a:t>
            </a:r>
            <a:endParaRPr/>
          </a:p>
        </p:txBody>
      </p:sp>
      <p:sp>
        <p:nvSpPr>
          <p:cNvPr id="374" name="Google Shape;374;p6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The systems that support our daily lives are way way too complex &amp; fragile</a:t>
            </a:r>
            <a:endParaRPr/>
          </a:p>
          <a:p>
            <a:pPr indent="-317500" lvl="1" marL="914400" rtl="0" algn="l">
              <a:spcBef>
                <a:spcPts val="0"/>
              </a:spcBef>
              <a:spcAft>
                <a:spcPts val="0"/>
              </a:spcAft>
              <a:buSzPts val="1400"/>
              <a:buChar char="○"/>
            </a:pPr>
            <a:r>
              <a:rPr lang="en"/>
              <a:t>And getting more complex</a:t>
            </a:r>
            <a:endParaRPr/>
          </a:p>
          <a:p>
            <a:pPr indent="-342900" lvl="0" marL="457200" rtl="0" algn="l">
              <a:spcBef>
                <a:spcPts val="0"/>
              </a:spcBef>
              <a:spcAft>
                <a:spcPts val="0"/>
              </a:spcAft>
              <a:buSzPts val="1800"/>
              <a:buChar char="●"/>
            </a:pPr>
            <a:r>
              <a:rPr lang="en"/>
              <a:t>Maintenance is moving ever further away from us</a:t>
            </a:r>
            <a:endParaRPr/>
          </a:p>
          <a:p>
            <a:pPr indent="-317500" lvl="1" marL="914400" rtl="0" algn="l">
              <a:spcBef>
                <a:spcPts val="0"/>
              </a:spcBef>
              <a:spcAft>
                <a:spcPts val="0"/>
              </a:spcAft>
              <a:buSzPts val="1400"/>
              <a:buChar char="○"/>
            </a:pPr>
            <a:r>
              <a:rPr lang="en"/>
              <a:t>As is understanding</a:t>
            </a:r>
            <a:endParaRPr/>
          </a:p>
          <a:p>
            <a:pPr indent="-342900" lvl="0" marL="457200" rtl="0" algn="l">
              <a:spcBef>
                <a:spcPts val="0"/>
              </a:spcBef>
              <a:spcAft>
                <a:spcPts val="0"/>
              </a:spcAft>
              <a:buSzPts val="1800"/>
              <a:buChar char="●"/>
            </a:pPr>
            <a:r>
              <a:rPr lang="en"/>
              <a:t>Our own skills are wilting, we are </a:t>
            </a:r>
            <a:r>
              <a:rPr b="1" lang="en"/>
              <a:t>no longer </a:t>
            </a:r>
            <a:r>
              <a:rPr b="1" lang="en"/>
              <a:t>able</a:t>
            </a:r>
            <a:r>
              <a:rPr b="1" lang="en"/>
              <a:t> to control our infrastructure</a:t>
            </a:r>
            <a:endParaRPr b="1"/>
          </a:p>
          <a:p>
            <a:pPr indent="-342900" lvl="0" marL="457200" rtl="0" algn="l">
              <a:spcBef>
                <a:spcPts val="0"/>
              </a:spcBef>
              <a:spcAft>
                <a:spcPts val="0"/>
              </a:spcAft>
              <a:buSzPts val="1800"/>
              <a:buChar char="●"/>
            </a:pPr>
            <a:r>
              <a:rPr lang="en"/>
              <a:t>Now </a:t>
            </a:r>
            <a:r>
              <a:rPr lang="en"/>
              <a:t>imagine</a:t>
            </a:r>
            <a:r>
              <a:rPr lang="en"/>
              <a:t> a war where you need help from everyone else</a:t>
            </a:r>
            <a:br>
              <a:rPr lang="en"/>
            </a:br>
            <a:endParaRPr/>
          </a:p>
          <a:p>
            <a:pPr indent="-342900" lvl="0" marL="457200" rtl="0" algn="l">
              <a:spcBef>
                <a:spcPts val="0"/>
              </a:spcBef>
              <a:spcAft>
                <a:spcPts val="0"/>
              </a:spcAft>
              <a:buSzPts val="1800"/>
              <a:buChar char="●"/>
            </a:pPr>
            <a:r>
              <a:rPr b="1" lang="en"/>
              <a:t>We get this </a:t>
            </a:r>
            <a:r>
              <a:rPr b="1" lang="en"/>
              <a:t>because</a:t>
            </a:r>
            <a:r>
              <a:rPr b="1" lang="en"/>
              <a:t> non-technical people make </a:t>
            </a:r>
            <a:r>
              <a:rPr b="1" lang="en"/>
              <a:t>economic</a:t>
            </a:r>
            <a:r>
              <a:rPr b="1" lang="en"/>
              <a:t> choices</a:t>
            </a:r>
            <a:endParaRPr b="1"/>
          </a:p>
          <a:p>
            <a:pPr indent="-342900" lvl="0" marL="457200" rtl="0" algn="l">
              <a:spcBef>
                <a:spcPts val="0"/>
              </a:spcBef>
              <a:spcAft>
                <a:spcPts val="0"/>
              </a:spcAft>
              <a:buSzPts val="1800"/>
              <a:buChar char="●"/>
            </a:pPr>
            <a:r>
              <a:rPr lang="en"/>
              <a:t>I don’t know how we can fix this</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65"/>
          <p:cNvSpPr txBox="1"/>
          <p:nvPr>
            <p:ph type="ctrTitle"/>
          </p:nvPr>
        </p:nvSpPr>
        <p:spPr>
          <a:xfrm>
            <a:off x="311708" y="-474625"/>
            <a:ext cx="8520600" cy="20526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latin typeface="Merriweather Black"/>
                <a:ea typeface="Merriweather Black"/>
                <a:cs typeface="Merriweather Black"/>
                <a:sym typeface="Merriweather Black"/>
              </a:rPr>
              <a:t> Cyber Security and Society: a pre-war reality check</a:t>
            </a:r>
            <a:endParaRPr>
              <a:latin typeface="Merriweather Black"/>
              <a:ea typeface="Merriweather Black"/>
              <a:cs typeface="Merriweather Black"/>
              <a:sym typeface="Merriweather Black"/>
            </a:endParaRPr>
          </a:p>
        </p:txBody>
      </p:sp>
      <p:sp>
        <p:nvSpPr>
          <p:cNvPr id="380" name="Google Shape;380;p65"/>
          <p:cNvSpPr txBox="1"/>
          <p:nvPr>
            <p:ph idx="1" type="subTitle"/>
          </p:nvPr>
        </p:nvSpPr>
        <p:spPr>
          <a:xfrm>
            <a:off x="311700" y="1462525"/>
            <a:ext cx="8520600" cy="792600"/>
          </a:xfrm>
          <a:prstGeom prst="rect">
            <a:avLst/>
          </a:prstGeom>
        </p:spPr>
        <p:txBody>
          <a:bodyPr anchorCtr="0" anchor="t" bIns="91425" lIns="91425" spcFirstLastPara="1" rIns="91425" wrap="square" tIns="91425">
            <a:normAutofit fontScale="85000" lnSpcReduction="20000"/>
          </a:bodyPr>
          <a:lstStyle/>
          <a:p>
            <a:pPr indent="0" lvl="0" marL="0" rtl="0" algn="ctr">
              <a:spcBef>
                <a:spcPts val="0"/>
              </a:spcBef>
              <a:spcAft>
                <a:spcPts val="0"/>
              </a:spcAft>
              <a:buNone/>
            </a:pPr>
            <a:r>
              <a:rPr lang="en">
                <a:latin typeface="Merriweather"/>
                <a:ea typeface="Merriweather"/>
                <a:cs typeface="Merriweather"/>
                <a:sym typeface="Merriweather"/>
              </a:rPr>
              <a:t>Bert Hubert / </a:t>
            </a:r>
            <a:r>
              <a:rPr lang="en" u="sng">
                <a:solidFill>
                  <a:schemeClr val="hlink"/>
                </a:solidFill>
                <a:latin typeface="Merriweather"/>
                <a:ea typeface="Merriweather"/>
                <a:cs typeface="Merriweather"/>
                <a:sym typeface="Merriweather"/>
                <a:hlinkClick r:id="rId3"/>
              </a:rPr>
              <a:t>bert@hubertnet.nl</a:t>
            </a:r>
            <a:endParaRPr>
              <a:latin typeface="Merriweather"/>
              <a:ea typeface="Merriweather"/>
              <a:cs typeface="Merriweather"/>
              <a:sym typeface="Merriweather"/>
            </a:endParaRPr>
          </a:p>
          <a:p>
            <a:pPr indent="0" lvl="0" marL="0" rtl="0" algn="ctr">
              <a:spcBef>
                <a:spcPts val="0"/>
              </a:spcBef>
              <a:spcAft>
                <a:spcPts val="0"/>
              </a:spcAft>
              <a:buNone/>
            </a:pPr>
            <a:r>
              <a:rPr lang="en">
                <a:latin typeface="Merriweather"/>
                <a:ea typeface="Merriweather"/>
                <a:cs typeface="Merriweather"/>
                <a:sym typeface="Merriweather"/>
              </a:rPr>
              <a:t>https://berthub.eu/prewar</a:t>
            </a:r>
            <a:endParaRPr>
              <a:latin typeface="Merriweather"/>
              <a:ea typeface="Merriweather"/>
              <a:cs typeface="Merriweather"/>
              <a:sym typeface="Merriweather"/>
            </a:endParaRPr>
          </a:p>
        </p:txBody>
      </p:sp>
      <p:pic>
        <p:nvPicPr>
          <p:cNvPr id="381" name="Google Shape;381;p65"/>
          <p:cNvPicPr preferRelativeResize="0"/>
          <p:nvPr/>
        </p:nvPicPr>
        <p:blipFill>
          <a:blip r:embed="rId4">
            <a:alphaModFix/>
          </a:blip>
          <a:stretch>
            <a:fillRect/>
          </a:stretch>
        </p:blipFill>
        <p:spPr>
          <a:xfrm>
            <a:off x="3159012" y="2317525"/>
            <a:ext cx="2825976" cy="282597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pic>
        <p:nvPicPr>
          <p:cNvPr id="95" name="Google Shape;95;p18"/>
          <p:cNvPicPr preferRelativeResize="0"/>
          <p:nvPr/>
        </p:nvPicPr>
        <p:blipFill>
          <a:blip r:embed="rId3">
            <a:alphaModFix/>
          </a:blip>
          <a:stretch>
            <a:fillRect/>
          </a:stretch>
        </p:blipFill>
        <p:spPr>
          <a:xfrm>
            <a:off x="152400" y="2011500"/>
            <a:ext cx="8839201" cy="1588294"/>
          </a:xfrm>
          <a:prstGeom prst="rect">
            <a:avLst/>
          </a:prstGeom>
          <a:noFill/>
          <a:ln>
            <a:noFill/>
          </a:ln>
        </p:spPr>
      </p:pic>
      <p:cxnSp>
        <p:nvCxnSpPr>
          <p:cNvPr id="96" name="Google Shape;96;p18"/>
          <p:cNvCxnSpPr/>
          <p:nvPr/>
        </p:nvCxnSpPr>
        <p:spPr>
          <a:xfrm flipH="1">
            <a:off x="1162300" y="904100"/>
            <a:ext cx="342000" cy="645900"/>
          </a:xfrm>
          <a:prstGeom prst="straightConnector1">
            <a:avLst/>
          </a:prstGeom>
          <a:noFill/>
          <a:ln cap="flat" cmpd="sng" w="28575">
            <a:solidFill>
              <a:srgbClr val="FF0000"/>
            </a:solidFill>
            <a:prstDash val="solid"/>
            <a:round/>
            <a:headEnd len="med" w="med" type="none"/>
            <a:tailEnd len="med" w="med" type="triangle"/>
          </a:ln>
        </p:spPr>
      </p:cxnSp>
      <p:pic>
        <p:nvPicPr>
          <p:cNvPr id="97" name="Google Shape;97;p18"/>
          <p:cNvPicPr preferRelativeResize="0"/>
          <p:nvPr/>
        </p:nvPicPr>
        <p:blipFill>
          <a:blip r:embed="rId4">
            <a:alphaModFix/>
          </a:blip>
          <a:stretch>
            <a:fillRect/>
          </a:stretch>
        </p:blipFill>
        <p:spPr>
          <a:xfrm>
            <a:off x="7193773" y="-5"/>
            <a:ext cx="1950225" cy="19764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pic>
        <p:nvPicPr>
          <p:cNvPr id="102" name="Google Shape;102;p19"/>
          <p:cNvPicPr preferRelativeResize="0"/>
          <p:nvPr/>
        </p:nvPicPr>
        <p:blipFill>
          <a:blip r:embed="rId3">
            <a:alphaModFix/>
          </a:blip>
          <a:stretch>
            <a:fillRect/>
          </a:stretch>
        </p:blipFill>
        <p:spPr>
          <a:xfrm>
            <a:off x="-6" y="0"/>
            <a:ext cx="3334712" cy="5143500"/>
          </a:xfrm>
          <a:prstGeom prst="rect">
            <a:avLst/>
          </a:prstGeom>
          <a:noFill/>
          <a:ln>
            <a:noFill/>
          </a:ln>
        </p:spPr>
      </p:pic>
      <p:pic>
        <p:nvPicPr>
          <p:cNvPr id="103" name="Google Shape;103;p19"/>
          <p:cNvPicPr preferRelativeResize="0"/>
          <p:nvPr/>
        </p:nvPicPr>
        <p:blipFill>
          <a:blip r:embed="rId4">
            <a:alphaModFix/>
          </a:blip>
          <a:stretch>
            <a:fillRect/>
          </a:stretch>
        </p:blipFill>
        <p:spPr>
          <a:xfrm>
            <a:off x="3828425" y="1076750"/>
            <a:ext cx="5315574" cy="2990000"/>
          </a:xfrm>
          <a:prstGeom prst="rect">
            <a:avLst/>
          </a:prstGeom>
          <a:noFill/>
          <a:ln>
            <a:noFill/>
          </a:ln>
        </p:spPr>
      </p:pic>
      <p:sp>
        <p:nvSpPr>
          <p:cNvPr id="104" name="Google Shape;104;p19"/>
          <p:cNvSpPr txBox="1"/>
          <p:nvPr/>
        </p:nvSpPr>
        <p:spPr>
          <a:xfrm>
            <a:off x="3828425" y="4154825"/>
            <a:ext cx="50562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800">
                <a:solidFill>
                  <a:schemeClr val="dk2"/>
                </a:solidFill>
              </a:rPr>
              <a:t>https://www.drive.com.au/news/tesla-hit-and-run-driver-to-stand-trial-for-crash-blamed-on-autopilot/</a:t>
            </a:r>
            <a:endParaRPr sz="800">
              <a:solidFill>
                <a:schemeClr val="dk2"/>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pic>
        <p:nvPicPr>
          <p:cNvPr id="109" name="Google Shape;109;p20"/>
          <p:cNvPicPr preferRelativeResize="0"/>
          <p:nvPr/>
        </p:nvPicPr>
        <p:blipFill>
          <a:blip r:embed="rId3">
            <a:alphaModFix/>
          </a:blip>
          <a:stretch>
            <a:fillRect/>
          </a:stretch>
        </p:blipFill>
        <p:spPr>
          <a:xfrm>
            <a:off x="0" y="1568275"/>
            <a:ext cx="3010426" cy="2006950"/>
          </a:xfrm>
          <a:prstGeom prst="rect">
            <a:avLst/>
          </a:prstGeom>
          <a:noFill/>
          <a:ln>
            <a:noFill/>
          </a:ln>
        </p:spPr>
      </p:pic>
      <p:sp>
        <p:nvSpPr>
          <p:cNvPr id="110" name="Google Shape;110;p20"/>
          <p:cNvSpPr txBox="1"/>
          <p:nvPr/>
        </p:nvSpPr>
        <p:spPr>
          <a:xfrm>
            <a:off x="3551625" y="1454700"/>
            <a:ext cx="5428800" cy="22341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2"/>
              </a:buClr>
              <a:buSzPts val="1800"/>
              <a:buChar char="●"/>
            </a:pPr>
            <a:r>
              <a:rPr lang="en" sz="1800">
                <a:solidFill>
                  <a:schemeClr val="dk2"/>
                </a:solidFill>
              </a:rPr>
              <a:t>Cyber Security Act</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Cyber Resilience Act</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Cyber Solidarity Act</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Digital Operational Resilience Act (DORA)</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NIS2 Directive</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Product Liability Directive</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 and they aren’t done yet</a:t>
            </a:r>
            <a:endParaRPr sz="1800">
              <a:solidFill>
                <a:schemeClr val="dk2"/>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pic>
        <p:nvPicPr>
          <p:cNvPr id="115" name="Google Shape;115;p21"/>
          <p:cNvPicPr preferRelativeResize="0"/>
          <p:nvPr/>
        </p:nvPicPr>
        <p:blipFill>
          <a:blip r:embed="rId3">
            <a:alphaModFix/>
          </a:blip>
          <a:stretch>
            <a:fillRect/>
          </a:stretch>
        </p:blipFill>
        <p:spPr>
          <a:xfrm>
            <a:off x="152400" y="152400"/>
            <a:ext cx="8602133" cy="48387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